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69" r:id="rId15"/>
    <p:sldId id="271" r:id="rId16"/>
    <p:sldId id="272" r:id="rId17"/>
    <p:sldId id="273" r:id="rId18"/>
    <p:sldId id="274" r:id="rId19"/>
    <p:sldId id="275" r:id="rId20"/>
    <p:sldId id="276" r:id="rId21"/>
    <p:sldId id="277" r:id="rId22"/>
    <p:sldId id="278" r:id="rId23"/>
    <p:sldId id="279" r:id="rId24"/>
    <p:sldId id="318" r:id="rId25"/>
    <p:sldId id="280" r:id="rId26"/>
    <p:sldId id="317" r:id="rId27"/>
    <p:sldId id="281" r:id="rId28"/>
    <p:sldId id="284" r:id="rId29"/>
    <p:sldId id="319" r:id="rId30"/>
    <p:sldId id="285" r:id="rId31"/>
    <p:sldId id="286" r:id="rId32"/>
    <p:sldId id="287" r:id="rId33"/>
    <p:sldId id="288" r:id="rId34"/>
    <p:sldId id="282" r:id="rId35"/>
    <p:sldId id="316" r:id="rId36"/>
    <p:sldId id="315"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7" autoAdjust="0"/>
    <p:restoredTop sz="94660"/>
  </p:normalViewPr>
  <p:slideViewPr>
    <p:cSldViewPr snapToGrid="0">
      <p:cViewPr varScale="1">
        <p:scale>
          <a:sx n="65" d="100"/>
          <a:sy n="65" d="100"/>
        </p:scale>
        <p:origin x="726"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BDC29591-1CC3-4A91-B8A9-B2A76E6E5579}" type="datetimeFigureOut">
              <a:rPr lang="en-CA" smtClean="0"/>
              <a:t>2020-10-01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177560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DC29591-1CC3-4A91-B8A9-B2A76E6E5579}" type="datetimeFigureOut">
              <a:rPr lang="en-CA" smtClean="0"/>
              <a:t>2020-10-01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4285861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DC29591-1CC3-4A91-B8A9-B2A76E6E5579}" type="datetimeFigureOut">
              <a:rPr lang="en-CA" smtClean="0"/>
              <a:t>2020-10-01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4009833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DC29591-1CC3-4A91-B8A9-B2A76E6E5579}" type="datetimeFigureOut">
              <a:rPr lang="en-CA" smtClean="0"/>
              <a:t>2020-10-01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14656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C29591-1CC3-4A91-B8A9-B2A76E6E5579}" type="datetimeFigureOut">
              <a:rPr lang="en-CA" smtClean="0"/>
              <a:t>2020-10-01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2431316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DC29591-1CC3-4A91-B8A9-B2A76E6E5579}" type="datetimeFigureOut">
              <a:rPr lang="en-CA" smtClean="0"/>
              <a:t>2020-10-01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177043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DC29591-1CC3-4A91-B8A9-B2A76E6E5579}" type="datetimeFigureOut">
              <a:rPr lang="en-CA" smtClean="0"/>
              <a:t>2020-10-01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2781584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DC29591-1CC3-4A91-B8A9-B2A76E6E5579}" type="datetimeFigureOut">
              <a:rPr lang="en-CA" smtClean="0"/>
              <a:t>2020-10-01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40706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29591-1CC3-4A91-B8A9-B2A76E6E5579}" type="datetimeFigureOut">
              <a:rPr lang="en-CA" smtClean="0"/>
              <a:t>2020-10-01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153283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C29591-1CC3-4A91-B8A9-B2A76E6E5579}" type="datetimeFigureOut">
              <a:rPr lang="en-CA" smtClean="0"/>
              <a:t>2020-10-01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337896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C29591-1CC3-4A91-B8A9-B2A76E6E5579}" type="datetimeFigureOut">
              <a:rPr lang="en-CA" smtClean="0"/>
              <a:t>2020-10-01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B3FB643-A413-483D-A0B6-20AFE85B8545}" type="slidenum">
              <a:rPr lang="en-CA" smtClean="0"/>
              <a:t>‹#›</a:t>
            </a:fld>
            <a:endParaRPr lang="en-CA"/>
          </a:p>
        </p:txBody>
      </p:sp>
    </p:spTree>
    <p:extLst>
      <p:ext uri="{BB962C8B-B14F-4D97-AF65-F5344CB8AC3E}">
        <p14:creationId xmlns:p14="http://schemas.microsoft.com/office/powerpoint/2010/main" val="2157285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29591-1CC3-4A91-B8A9-B2A76E6E5579}" type="datetimeFigureOut">
              <a:rPr lang="en-CA" smtClean="0"/>
              <a:t>2020-10-01</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FB643-A413-483D-A0B6-20AFE85B8545}" type="slidenum">
              <a:rPr lang="en-CA" smtClean="0"/>
              <a:t>‹#›</a:t>
            </a:fld>
            <a:endParaRPr lang="en-CA"/>
          </a:p>
        </p:txBody>
      </p:sp>
    </p:spTree>
    <p:extLst>
      <p:ext uri="{BB962C8B-B14F-4D97-AF65-F5344CB8AC3E}">
        <p14:creationId xmlns:p14="http://schemas.microsoft.com/office/powerpoint/2010/main" val="906905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a:t>Professional Organizations</a:t>
            </a:r>
            <a:br>
              <a:rPr lang="en-CA" dirty="0"/>
            </a:br>
            <a:r>
              <a:rPr lang="en-CA" dirty="0"/>
              <a:t>and the CRPO</a:t>
            </a:r>
            <a:br>
              <a:rPr lang="en-CA" dirty="0"/>
            </a:br>
            <a:r>
              <a:rPr lang="en-CA" dirty="0" smtClean="0"/>
              <a:t>Information Session</a:t>
            </a:r>
            <a:endParaRPr lang="en-CA" dirty="0"/>
          </a:p>
        </p:txBody>
      </p:sp>
      <p:sp>
        <p:nvSpPr>
          <p:cNvPr id="3" name="Subtitle 2"/>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415326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marL="0" indent="0">
              <a:buNone/>
            </a:pPr>
            <a:r>
              <a:rPr lang="en-US" b="1" dirty="0" smtClean="0"/>
              <a:t>Human </a:t>
            </a:r>
            <a:r>
              <a:rPr lang="en-US" b="1" dirty="0"/>
              <a:t>Development </a:t>
            </a:r>
            <a:r>
              <a:rPr lang="en-US" dirty="0"/>
              <a:t>(a minimum of </a:t>
            </a:r>
            <a:r>
              <a:rPr lang="en-US" dirty="0" smtClean="0"/>
              <a:t>three </a:t>
            </a:r>
            <a:r>
              <a:rPr lang="en-CA" dirty="0" smtClean="0"/>
              <a:t>courses </a:t>
            </a:r>
            <a:r>
              <a:rPr lang="en-CA" dirty="0"/>
              <a:t>required)</a:t>
            </a:r>
          </a:p>
          <a:p>
            <a:pPr marL="0" indent="0">
              <a:buNone/>
            </a:pPr>
            <a:r>
              <a:rPr lang="en-CA" b="1" dirty="0" smtClean="0"/>
              <a:t>     1</a:t>
            </a:r>
            <a:r>
              <a:rPr lang="en-CA" b="1" dirty="0"/>
              <a:t>. Personality Theory</a:t>
            </a:r>
          </a:p>
          <a:p>
            <a:pPr marL="0" indent="0">
              <a:buNone/>
            </a:pPr>
            <a:r>
              <a:rPr lang="en-US" b="1" dirty="0" smtClean="0"/>
              <a:t>     2</a:t>
            </a:r>
            <a:r>
              <a:rPr lang="en-US" b="1" dirty="0"/>
              <a:t>. Current Issues in Psychopathology</a:t>
            </a:r>
          </a:p>
          <a:p>
            <a:pPr marL="0" indent="0">
              <a:buNone/>
            </a:pPr>
            <a:r>
              <a:rPr lang="en-CA" dirty="0" smtClean="0"/>
              <a:t>     3</a:t>
            </a:r>
            <a:r>
              <a:rPr lang="en-CA" dirty="0"/>
              <a:t>. (need one elective)</a:t>
            </a:r>
          </a:p>
          <a:p>
            <a:pPr marL="0" indent="0">
              <a:buNone/>
            </a:pPr>
            <a:r>
              <a:rPr lang="en-US" b="1" dirty="0"/>
              <a:t>Electives that could qualify</a:t>
            </a:r>
            <a:r>
              <a:rPr lang="en-US" dirty="0"/>
              <a:t>: Human </a:t>
            </a:r>
            <a:r>
              <a:rPr lang="en-US" dirty="0" smtClean="0"/>
              <a:t>Development and </a:t>
            </a:r>
            <a:r>
              <a:rPr lang="en-US" dirty="0"/>
              <a:t>Learning; Human Sexuality; Child </a:t>
            </a:r>
            <a:r>
              <a:rPr lang="en-US" dirty="0" smtClean="0"/>
              <a:t>and Adolescent </a:t>
            </a:r>
            <a:r>
              <a:rPr lang="en-US" dirty="0"/>
              <a:t>therapy; Therapeutic and </a:t>
            </a:r>
            <a:r>
              <a:rPr lang="en-US" dirty="0" smtClean="0"/>
              <a:t>Systemic </a:t>
            </a:r>
            <a:r>
              <a:rPr lang="en-CA" dirty="0" smtClean="0"/>
              <a:t>Approaches to Addictions</a:t>
            </a:r>
            <a:endParaRPr lang="en-CA" dirty="0"/>
          </a:p>
        </p:txBody>
      </p:sp>
    </p:spTree>
    <p:extLst>
      <p:ext uri="{BB962C8B-B14F-4D97-AF65-F5344CB8AC3E}">
        <p14:creationId xmlns:p14="http://schemas.microsoft.com/office/powerpoint/2010/main" val="3377805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US" b="1" dirty="0" smtClean="0"/>
              <a:t>Professional </a:t>
            </a:r>
            <a:r>
              <a:rPr lang="en-US" b="1" dirty="0"/>
              <a:t>Ethics </a:t>
            </a:r>
            <a:r>
              <a:rPr lang="en-US" dirty="0"/>
              <a:t>(a minimum of one course</a:t>
            </a:r>
          </a:p>
          <a:p>
            <a:pPr marL="0" indent="0">
              <a:buNone/>
            </a:pPr>
            <a:r>
              <a:rPr lang="en-CA" dirty="0" smtClean="0"/>
              <a:t>   required</a:t>
            </a:r>
            <a:r>
              <a:rPr lang="en-CA" dirty="0"/>
              <a:t>)</a:t>
            </a:r>
          </a:p>
          <a:p>
            <a:pPr marL="0" indent="0">
              <a:buNone/>
            </a:pPr>
            <a:r>
              <a:rPr lang="en-CA" b="1" dirty="0" smtClean="0"/>
              <a:t>     1</a:t>
            </a:r>
            <a:r>
              <a:rPr lang="en-CA" b="1" dirty="0"/>
              <a:t>. Professional Ethics</a:t>
            </a:r>
          </a:p>
          <a:p>
            <a:pPr marL="0" indent="0">
              <a:buNone/>
            </a:pPr>
            <a:endParaRPr lang="en-US" dirty="0" smtClean="0"/>
          </a:p>
          <a:p>
            <a:pPr marL="0" indent="0">
              <a:buNone/>
            </a:pPr>
            <a:r>
              <a:rPr lang="en-US" b="1" dirty="0" smtClean="0"/>
              <a:t>Research </a:t>
            </a:r>
            <a:r>
              <a:rPr lang="en-US" dirty="0"/>
              <a:t>(a minimum of one course required)</a:t>
            </a:r>
          </a:p>
          <a:p>
            <a:pPr marL="0" indent="0">
              <a:buNone/>
            </a:pPr>
            <a:r>
              <a:rPr lang="en-CA" b="1" dirty="0" smtClean="0"/>
              <a:t>     1</a:t>
            </a:r>
            <a:r>
              <a:rPr lang="en-CA" b="1" dirty="0"/>
              <a:t>. Research Methods</a:t>
            </a:r>
          </a:p>
          <a:p>
            <a:pPr marL="0" indent="0">
              <a:buNone/>
            </a:pPr>
            <a:r>
              <a:rPr lang="en-CA" dirty="0" smtClean="0"/>
              <a:t> </a:t>
            </a:r>
          </a:p>
          <a:p>
            <a:pPr marL="0" indent="0">
              <a:buNone/>
            </a:pPr>
            <a:r>
              <a:rPr lang="en-CA" dirty="0" smtClean="0"/>
              <a:t>Total</a:t>
            </a:r>
            <a:r>
              <a:rPr lang="en-CA" dirty="0"/>
              <a:t>: 11 courses</a:t>
            </a:r>
          </a:p>
        </p:txBody>
      </p:sp>
    </p:spTree>
    <p:extLst>
      <p:ext uri="{BB962C8B-B14F-4D97-AF65-F5344CB8AC3E}">
        <p14:creationId xmlns:p14="http://schemas.microsoft.com/office/powerpoint/2010/main" val="4248647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b="1" dirty="0"/>
              <a:t>Practicum Requirement</a:t>
            </a:r>
          </a:p>
          <a:p>
            <a:pPr marL="0" indent="0">
              <a:buNone/>
            </a:pPr>
            <a:r>
              <a:rPr lang="en-US" dirty="0" smtClean="0"/>
              <a:t>     • </a:t>
            </a:r>
            <a:r>
              <a:rPr lang="en-US" dirty="0"/>
              <a:t>Minimum one (1) year, supervised </a:t>
            </a:r>
            <a:r>
              <a:rPr lang="en-US" dirty="0" smtClean="0"/>
              <a:t>Clinical Fellow </a:t>
            </a:r>
            <a:r>
              <a:rPr lang="en-US" dirty="0"/>
              <a:t>practicum (internship), with 300 </a:t>
            </a:r>
            <a:r>
              <a:rPr lang="en-US" dirty="0" smtClean="0"/>
              <a:t>hours of </a:t>
            </a:r>
            <a:r>
              <a:rPr lang="en-US" dirty="0"/>
              <a:t>direct client contact with individuals,</a:t>
            </a:r>
          </a:p>
          <a:p>
            <a:pPr marL="0" indent="0">
              <a:buNone/>
            </a:pPr>
            <a:r>
              <a:rPr lang="en-CA" dirty="0"/>
              <a:t>couples, and families.</a:t>
            </a:r>
          </a:p>
        </p:txBody>
      </p:sp>
    </p:spTree>
    <p:extLst>
      <p:ext uri="{BB962C8B-B14F-4D97-AF65-F5344CB8AC3E}">
        <p14:creationId xmlns:p14="http://schemas.microsoft.com/office/powerpoint/2010/main" val="2686628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Post </a:t>
            </a:r>
            <a:r>
              <a:rPr lang="en-CA" b="1" dirty="0" smtClean="0"/>
              <a:t>Graduation </a:t>
            </a:r>
            <a:r>
              <a:rPr lang="en-CA" b="1" dirty="0"/>
              <a:t>Requirements</a:t>
            </a:r>
          </a:p>
        </p:txBody>
      </p:sp>
      <p:sp>
        <p:nvSpPr>
          <p:cNvPr id="3" name="Content Placeholder 2"/>
          <p:cNvSpPr>
            <a:spLocks noGrp="1"/>
          </p:cNvSpPr>
          <p:nvPr>
            <p:ph idx="1"/>
          </p:nvPr>
        </p:nvSpPr>
        <p:spPr/>
        <p:txBody>
          <a:bodyPr>
            <a:normAutofit/>
          </a:bodyPr>
          <a:lstStyle/>
          <a:p>
            <a:r>
              <a:rPr lang="en-US" b="1" dirty="0" smtClean="0"/>
              <a:t>Minimum </a:t>
            </a:r>
            <a:r>
              <a:rPr lang="en-US" b="1" dirty="0"/>
              <a:t>of two (2) years of </a:t>
            </a:r>
            <a:r>
              <a:rPr lang="en-US" b="1" dirty="0" smtClean="0"/>
              <a:t>professional work </a:t>
            </a:r>
            <a:r>
              <a:rPr lang="en-US" dirty="0"/>
              <a:t>experience in marriage and </a:t>
            </a:r>
            <a:r>
              <a:rPr lang="en-US" dirty="0" smtClean="0"/>
              <a:t>family therapy </a:t>
            </a:r>
            <a:r>
              <a:rPr lang="en-US" dirty="0"/>
              <a:t>following receipt of master’s </a:t>
            </a:r>
            <a:r>
              <a:rPr lang="en-US" dirty="0" smtClean="0"/>
              <a:t>or </a:t>
            </a:r>
            <a:r>
              <a:rPr lang="en-CA" dirty="0" smtClean="0"/>
              <a:t>doctorate </a:t>
            </a:r>
            <a:r>
              <a:rPr lang="en-CA" dirty="0"/>
              <a:t>degree.</a:t>
            </a:r>
          </a:p>
          <a:p>
            <a:r>
              <a:rPr lang="en-US" dirty="0" smtClean="0"/>
              <a:t>Individuals </a:t>
            </a:r>
            <a:r>
              <a:rPr lang="en-US" dirty="0"/>
              <a:t>must complete a </a:t>
            </a:r>
            <a:r>
              <a:rPr lang="en-US" b="1" dirty="0"/>
              <a:t>1000 </a:t>
            </a:r>
            <a:r>
              <a:rPr lang="en-US" b="1" dirty="0" smtClean="0"/>
              <a:t>additional hours </a:t>
            </a:r>
            <a:r>
              <a:rPr lang="en-US" b="1" dirty="0"/>
              <a:t>of direct client contact hours with </a:t>
            </a:r>
            <a:r>
              <a:rPr lang="en-US" b="1" dirty="0" smtClean="0"/>
              <a:t>a minimum </a:t>
            </a:r>
            <a:r>
              <a:rPr lang="en-US" b="1" dirty="0"/>
              <a:t>of 200 hours of </a:t>
            </a:r>
            <a:r>
              <a:rPr lang="en-US" b="1" dirty="0" smtClean="0"/>
              <a:t>supervision</a:t>
            </a:r>
          </a:p>
          <a:p>
            <a:pPr marL="0" indent="0">
              <a:buNone/>
            </a:pPr>
            <a:r>
              <a:rPr lang="en-US" b="1" dirty="0"/>
              <a:t> </a:t>
            </a:r>
            <a:r>
              <a:rPr lang="en-US" b="1" dirty="0" smtClean="0"/>
              <a:t>  </a:t>
            </a:r>
            <a:r>
              <a:rPr lang="en-CA" dirty="0" smtClean="0"/>
              <a:t>concurrently</a:t>
            </a:r>
            <a:r>
              <a:rPr lang="en-CA" dirty="0"/>
              <a:t>.</a:t>
            </a:r>
          </a:p>
        </p:txBody>
      </p:sp>
    </p:spTree>
    <p:extLst>
      <p:ext uri="{BB962C8B-B14F-4D97-AF65-F5344CB8AC3E}">
        <p14:creationId xmlns:p14="http://schemas.microsoft.com/office/powerpoint/2010/main" val="1343180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Post Graduation requirements:</a:t>
            </a:r>
            <a:endParaRPr lang="en-CA" b="1" dirty="0"/>
          </a:p>
        </p:txBody>
      </p:sp>
      <p:sp>
        <p:nvSpPr>
          <p:cNvPr id="3" name="Content Placeholder 2"/>
          <p:cNvSpPr>
            <a:spLocks noGrp="1"/>
          </p:cNvSpPr>
          <p:nvPr>
            <p:ph idx="1"/>
          </p:nvPr>
        </p:nvSpPr>
        <p:spPr/>
        <p:txBody>
          <a:bodyPr/>
          <a:lstStyle/>
          <a:p>
            <a:r>
              <a:rPr lang="en-US" b="1" dirty="0"/>
              <a:t>Tyndale’s Internship only provides 150 </a:t>
            </a:r>
            <a:r>
              <a:rPr lang="en-US" b="1" dirty="0" smtClean="0"/>
              <a:t>face-</a:t>
            </a:r>
            <a:r>
              <a:rPr lang="en-CA" b="1" dirty="0" smtClean="0"/>
              <a:t>to-face </a:t>
            </a:r>
            <a:r>
              <a:rPr lang="en-CA" b="1" dirty="0"/>
              <a:t>counselling hours</a:t>
            </a:r>
          </a:p>
          <a:p>
            <a:r>
              <a:rPr lang="en-US" dirty="0" smtClean="0"/>
              <a:t>The </a:t>
            </a:r>
            <a:r>
              <a:rPr lang="en-US" dirty="0"/>
              <a:t>other 150 hours can be accomplished </a:t>
            </a:r>
            <a:r>
              <a:rPr lang="en-US" dirty="0" smtClean="0"/>
              <a:t>after graduation and must </a:t>
            </a:r>
            <a:r>
              <a:rPr lang="en-US" dirty="0"/>
              <a:t>be supervised by an </a:t>
            </a:r>
            <a:r>
              <a:rPr lang="en-US" dirty="0" smtClean="0"/>
              <a:t>AAMFT </a:t>
            </a:r>
            <a:r>
              <a:rPr lang="en-CA" dirty="0" smtClean="0"/>
              <a:t>approved </a:t>
            </a:r>
            <a:r>
              <a:rPr lang="en-CA" dirty="0"/>
              <a:t>supervisor after </a:t>
            </a:r>
            <a:r>
              <a:rPr lang="en-CA" dirty="0" smtClean="0"/>
              <a:t>graduation.</a:t>
            </a:r>
            <a:endParaRPr lang="en-CA" dirty="0"/>
          </a:p>
          <a:p>
            <a:r>
              <a:rPr lang="en-US" dirty="0" smtClean="0"/>
              <a:t>Once </a:t>
            </a:r>
            <a:r>
              <a:rPr lang="en-US" dirty="0"/>
              <a:t>the total of 300 face-to-face </a:t>
            </a:r>
            <a:r>
              <a:rPr lang="en-US" dirty="0" smtClean="0"/>
              <a:t>Internship hours </a:t>
            </a:r>
            <a:r>
              <a:rPr lang="en-US" dirty="0"/>
              <a:t>has been completed, one may begin </a:t>
            </a:r>
            <a:r>
              <a:rPr lang="en-US" dirty="0" smtClean="0"/>
              <a:t>to </a:t>
            </a:r>
            <a:r>
              <a:rPr lang="en-CA" dirty="0" smtClean="0"/>
              <a:t>log the required 1000 </a:t>
            </a:r>
            <a:r>
              <a:rPr lang="en-CA" dirty="0"/>
              <a:t>post-graduation hours</a:t>
            </a:r>
          </a:p>
        </p:txBody>
      </p:sp>
    </p:spTree>
    <p:extLst>
      <p:ext uri="{BB962C8B-B14F-4D97-AF65-F5344CB8AC3E}">
        <p14:creationId xmlns:p14="http://schemas.microsoft.com/office/powerpoint/2010/main" val="275234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Steps to </a:t>
            </a:r>
            <a:r>
              <a:rPr lang="en-CA" dirty="0" smtClean="0"/>
              <a:t>take:</a:t>
            </a:r>
            <a:endParaRPr lang="en-CA" dirty="0"/>
          </a:p>
        </p:txBody>
      </p:sp>
      <p:sp>
        <p:nvSpPr>
          <p:cNvPr id="3" name="Content Placeholder 2"/>
          <p:cNvSpPr>
            <a:spLocks noGrp="1"/>
          </p:cNvSpPr>
          <p:nvPr>
            <p:ph idx="1"/>
          </p:nvPr>
        </p:nvSpPr>
        <p:spPr/>
        <p:txBody>
          <a:bodyPr>
            <a:normAutofit/>
          </a:bodyPr>
          <a:lstStyle/>
          <a:p>
            <a:r>
              <a:rPr lang="en-US" dirty="0" smtClean="0"/>
              <a:t>Once </a:t>
            </a:r>
            <a:r>
              <a:rPr lang="en-US" dirty="0"/>
              <a:t>accepted into the Counselling Major </a:t>
            </a:r>
            <a:r>
              <a:rPr lang="en-US" dirty="0" smtClean="0"/>
              <a:t>one can </a:t>
            </a:r>
            <a:r>
              <a:rPr lang="en-US" dirty="0"/>
              <a:t>apply for AAMFT student membership </a:t>
            </a:r>
            <a:r>
              <a:rPr lang="en-US" dirty="0" smtClean="0"/>
              <a:t>at </a:t>
            </a:r>
            <a:r>
              <a:rPr lang="en-CA" dirty="0" smtClean="0"/>
              <a:t>any </a:t>
            </a:r>
            <a:r>
              <a:rPr lang="en-CA" dirty="0"/>
              <a:t>time</a:t>
            </a:r>
          </a:p>
          <a:p>
            <a:r>
              <a:rPr lang="en-US" dirty="0" smtClean="0"/>
              <a:t>Typically </a:t>
            </a:r>
            <a:r>
              <a:rPr lang="en-US" dirty="0"/>
              <a:t>around the end of first year is a </a:t>
            </a:r>
            <a:r>
              <a:rPr lang="en-US" dirty="0" smtClean="0"/>
              <a:t>good </a:t>
            </a:r>
            <a:r>
              <a:rPr lang="en-CA" dirty="0" smtClean="0"/>
              <a:t>time </a:t>
            </a:r>
            <a:r>
              <a:rPr lang="en-CA" dirty="0"/>
              <a:t>to apply</a:t>
            </a:r>
          </a:p>
          <a:p>
            <a:r>
              <a:rPr lang="en-US" dirty="0" smtClean="0"/>
              <a:t>Application </a:t>
            </a:r>
            <a:r>
              <a:rPr lang="en-US" dirty="0"/>
              <a:t>can be done on-line</a:t>
            </a:r>
          </a:p>
          <a:p>
            <a:r>
              <a:rPr lang="en-US" dirty="0" smtClean="0"/>
              <a:t>Once </a:t>
            </a:r>
            <a:r>
              <a:rPr lang="en-US" dirty="0"/>
              <a:t>you become a member, keep </a:t>
            </a:r>
            <a:r>
              <a:rPr lang="en-US" dirty="0" smtClean="0"/>
              <a:t>your </a:t>
            </a:r>
            <a:r>
              <a:rPr lang="en-CA" dirty="0" smtClean="0"/>
              <a:t>membership </a:t>
            </a:r>
            <a:r>
              <a:rPr lang="en-CA" dirty="0"/>
              <a:t>active</a:t>
            </a:r>
          </a:p>
        </p:txBody>
      </p:sp>
    </p:spTree>
    <p:extLst>
      <p:ext uri="{BB962C8B-B14F-4D97-AF65-F5344CB8AC3E}">
        <p14:creationId xmlns:p14="http://schemas.microsoft.com/office/powerpoint/2010/main" val="1526715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Advantages of </a:t>
            </a:r>
            <a:r>
              <a:rPr lang="en-CA" dirty="0" smtClean="0"/>
              <a:t>membership:</a:t>
            </a:r>
            <a:endParaRPr lang="en-CA" dirty="0"/>
          </a:p>
        </p:txBody>
      </p:sp>
      <p:sp>
        <p:nvSpPr>
          <p:cNvPr id="3" name="Content Placeholder 2"/>
          <p:cNvSpPr>
            <a:spLocks noGrp="1"/>
          </p:cNvSpPr>
          <p:nvPr>
            <p:ph idx="1"/>
          </p:nvPr>
        </p:nvSpPr>
        <p:spPr/>
        <p:txBody>
          <a:bodyPr/>
          <a:lstStyle/>
          <a:p>
            <a:r>
              <a:rPr lang="en-US" dirty="0" smtClean="0"/>
              <a:t>Pre-approval </a:t>
            </a:r>
            <a:r>
              <a:rPr lang="en-US" dirty="0"/>
              <a:t>of courses within the categories</a:t>
            </a:r>
          </a:p>
          <a:p>
            <a:r>
              <a:rPr lang="en-US" dirty="0" smtClean="0"/>
              <a:t>Post-degree </a:t>
            </a:r>
            <a:r>
              <a:rPr lang="en-US" dirty="0"/>
              <a:t>applications will be simpler if </a:t>
            </a:r>
            <a:r>
              <a:rPr lang="en-US" dirty="0" smtClean="0"/>
              <a:t>you have </a:t>
            </a:r>
            <a:r>
              <a:rPr lang="en-US" dirty="0"/>
              <a:t>updated your file regularly</a:t>
            </a:r>
            <a:endParaRPr lang="en-CA" dirty="0"/>
          </a:p>
        </p:txBody>
      </p:sp>
    </p:spTree>
    <p:extLst>
      <p:ext uri="{BB962C8B-B14F-4D97-AF65-F5344CB8AC3E}">
        <p14:creationId xmlns:p14="http://schemas.microsoft.com/office/powerpoint/2010/main" val="1133655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Tyndale Courses</a:t>
            </a:r>
          </a:p>
        </p:txBody>
      </p:sp>
      <p:sp>
        <p:nvSpPr>
          <p:cNvPr id="3" name="Content Placeholder 2"/>
          <p:cNvSpPr>
            <a:spLocks noGrp="1"/>
          </p:cNvSpPr>
          <p:nvPr>
            <p:ph idx="1"/>
          </p:nvPr>
        </p:nvSpPr>
        <p:spPr/>
        <p:txBody>
          <a:bodyPr>
            <a:normAutofit/>
          </a:bodyPr>
          <a:lstStyle/>
          <a:p>
            <a:r>
              <a:rPr lang="en-US" dirty="0" smtClean="0"/>
              <a:t>Not </a:t>
            </a:r>
            <a:r>
              <a:rPr lang="en-US" dirty="0"/>
              <a:t>all Tyndale Counselling courses </a:t>
            </a:r>
            <a:r>
              <a:rPr lang="en-US" dirty="0" smtClean="0"/>
              <a:t>are </a:t>
            </a:r>
            <a:r>
              <a:rPr lang="en-CA" dirty="0" smtClean="0"/>
              <a:t>accepted </a:t>
            </a:r>
            <a:r>
              <a:rPr lang="en-CA" dirty="0"/>
              <a:t>by AAMFT.</a:t>
            </a:r>
          </a:p>
          <a:p>
            <a:r>
              <a:rPr lang="en-CA" dirty="0" smtClean="0"/>
              <a:t>http</a:t>
            </a:r>
            <a:r>
              <a:rPr lang="en-CA" dirty="0"/>
              <a:t>://</a:t>
            </a:r>
            <a:r>
              <a:rPr lang="en-CA" dirty="0" smtClean="0"/>
              <a:t>tyndale.ca/seminary/counselling/downloads/documents:</a:t>
            </a:r>
            <a:endParaRPr lang="en-CA" dirty="0"/>
          </a:p>
          <a:p>
            <a:pPr marL="0" indent="0">
              <a:buNone/>
            </a:pPr>
            <a:r>
              <a:rPr lang="en-CA" dirty="0" smtClean="0"/>
              <a:t>   </a:t>
            </a:r>
            <a:r>
              <a:rPr lang="en-CA" i="1" dirty="0" smtClean="0"/>
              <a:t>AAMFT </a:t>
            </a:r>
            <a:r>
              <a:rPr lang="en-CA" i="1" dirty="0"/>
              <a:t>Clinical Membership </a:t>
            </a:r>
            <a:r>
              <a:rPr lang="en-CA" i="1" dirty="0" smtClean="0"/>
              <a:t>– Evaluative Track</a:t>
            </a:r>
            <a:endParaRPr lang="en-CA" i="1" dirty="0"/>
          </a:p>
          <a:p>
            <a:r>
              <a:rPr lang="en-US" dirty="0" smtClean="0"/>
              <a:t>This </a:t>
            </a:r>
            <a:r>
              <a:rPr lang="en-US" dirty="0"/>
              <a:t>file has a list of all of the courses </a:t>
            </a:r>
            <a:r>
              <a:rPr lang="en-US" dirty="0" smtClean="0"/>
              <a:t>that AAMFT </a:t>
            </a:r>
            <a:r>
              <a:rPr lang="en-US" dirty="0"/>
              <a:t>has accepted in the past and </a:t>
            </a:r>
            <a:r>
              <a:rPr lang="en-US" dirty="0" smtClean="0"/>
              <a:t>the categories </a:t>
            </a:r>
            <a:r>
              <a:rPr lang="en-US" dirty="0"/>
              <a:t>in which they are typically placed</a:t>
            </a:r>
            <a:endParaRPr lang="en-CA" dirty="0"/>
          </a:p>
        </p:txBody>
      </p:sp>
    </p:spTree>
    <p:extLst>
      <p:ext uri="{BB962C8B-B14F-4D97-AF65-F5344CB8AC3E}">
        <p14:creationId xmlns:p14="http://schemas.microsoft.com/office/powerpoint/2010/main" val="43331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AAMFT Contact Person</a:t>
            </a:r>
          </a:p>
        </p:txBody>
      </p:sp>
      <p:sp>
        <p:nvSpPr>
          <p:cNvPr id="3" name="Content Placeholder 2"/>
          <p:cNvSpPr>
            <a:spLocks noGrp="1"/>
          </p:cNvSpPr>
          <p:nvPr>
            <p:ph idx="1"/>
          </p:nvPr>
        </p:nvSpPr>
        <p:spPr/>
        <p:txBody>
          <a:bodyPr/>
          <a:lstStyle/>
          <a:p>
            <a:r>
              <a:rPr lang="en-US" dirty="0" smtClean="0"/>
              <a:t>The </a:t>
            </a:r>
            <a:r>
              <a:rPr lang="en-US" dirty="0"/>
              <a:t>current AAMFT contact person </a:t>
            </a:r>
            <a:r>
              <a:rPr lang="en-US" dirty="0" smtClean="0"/>
              <a:t>for students </a:t>
            </a:r>
            <a:r>
              <a:rPr lang="en-US" dirty="0"/>
              <a:t>seeking to have courses </a:t>
            </a:r>
            <a:r>
              <a:rPr lang="en-US" dirty="0" smtClean="0"/>
              <a:t>pre-approved </a:t>
            </a:r>
            <a:r>
              <a:rPr lang="en-CA" dirty="0" smtClean="0"/>
              <a:t>is </a:t>
            </a:r>
            <a:r>
              <a:rPr lang="en-CA" dirty="0"/>
              <a:t>Dorothy Bose:</a:t>
            </a:r>
          </a:p>
          <a:p>
            <a:r>
              <a:rPr lang="en-CA" dirty="0" smtClean="0"/>
              <a:t> </a:t>
            </a:r>
            <a:r>
              <a:rPr lang="en-CA" dirty="0"/>
              <a:t>Dbose@aamft.org</a:t>
            </a:r>
          </a:p>
          <a:p>
            <a:r>
              <a:rPr lang="en-US" dirty="0" smtClean="0"/>
              <a:t>Turn-around </a:t>
            </a:r>
            <a:r>
              <a:rPr lang="en-US" dirty="0"/>
              <a:t>time for requests to </a:t>
            </a:r>
            <a:r>
              <a:rPr lang="en-US" dirty="0" smtClean="0"/>
              <a:t>categorize </a:t>
            </a:r>
            <a:r>
              <a:rPr lang="en-CA" dirty="0" smtClean="0"/>
              <a:t>courses </a:t>
            </a:r>
            <a:r>
              <a:rPr lang="en-CA" dirty="0"/>
              <a:t>is often </a:t>
            </a:r>
            <a:r>
              <a:rPr lang="en-CA" dirty="0" smtClean="0"/>
              <a:t>two months</a:t>
            </a:r>
            <a:endParaRPr lang="en-CA" dirty="0"/>
          </a:p>
        </p:txBody>
      </p:sp>
    </p:spTree>
    <p:extLst>
      <p:ext uri="{BB962C8B-B14F-4D97-AF65-F5344CB8AC3E}">
        <p14:creationId xmlns:p14="http://schemas.microsoft.com/office/powerpoint/2010/main" val="703762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Our Canadian History:</a:t>
            </a:r>
          </a:p>
        </p:txBody>
      </p:sp>
      <p:sp>
        <p:nvSpPr>
          <p:cNvPr id="3" name="Content Placeholder 2"/>
          <p:cNvSpPr>
            <a:spLocks noGrp="1"/>
          </p:cNvSpPr>
          <p:nvPr>
            <p:ph idx="1"/>
          </p:nvPr>
        </p:nvSpPr>
        <p:spPr/>
        <p:txBody>
          <a:bodyPr>
            <a:normAutofit/>
          </a:bodyPr>
          <a:lstStyle/>
          <a:p>
            <a:r>
              <a:rPr lang="en-US" dirty="0" smtClean="0"/>
              <a:t>AAMFT</a:t>
            </a:r>
            <a:r>
              <a:rPr lang="en-US" dirty="0"/>
              <a:t>, the professional organization </a:t>
            </a:r>
            <a:r>
              <a:rPr lang="en-US" dirty="0" smtClean="0"/>
              <a:t>that </a:t>
            </a:r>
            <a:r>
              <a:rPr lang="en-US" b="1" dirty="0" smtClean="0"/>
              <a:t>provided </a:t>
            </a:r>
            <a:r>
              <a:rPr lang="en-US" b="1" dirty="0"/>
              <a:t>the most credibility in the past </a:t>
            </a:r>
            <a:r>
              <a:rPr lang="en-US" dirty="0" smtClean="0"/>
              <a:t>for therapists </a:t>
            </a:r>
            <a:r>
              <a:rPr lang="en-US" dirty="0"/>
              <a:t>practicing at the Masters level.</a:t>
            </a:r>
          </a:p>
          <a:p>
            <a:r>
              <a:rPr lang="en-US" dirty="0" smtClean="0"/>
              <a:t>Requirements are set </a:t>
            </a:r>
            <a:r>
              <a:rPr lang="en-US" dirty="0"/>
              <a:t>at appropriate </a:t>
            </a:r>
            <a:r>
              <a:rPr lang="en-US" dirty="0" smtClean="0"/>
              <a:t>standards including </a:t>
            </a:r>
            <a:r>
              <a:rPr lang="en-US" dirty="0"/>
              <a:t>training, and supervised internships.</a:t>
            </a:r>
          </a:p>
          <a:p>
            <a:r>
              <a:rPr lang="en-US" dirty="0" smtClean="0"/>
              <a:t>With </a:t>
            </a:r>
            <a:r>
              <a:rPr lang="en-US" dirty="0"/>
              <a:t>the advent of Provincial </a:t>
            </a:r>
            <a:r>
              <a:rPr lang="en-US" dirty="0" smtClean="0"/>
              <a:t>licensing, </a:t>
            </a:r>
            <a:r>
              <a:rPr lang="en-US" b="1" dirty="0" smtClean="0"/>
              <a:t>credibility </a:t>
            </a:r>
            <a:r>
              <a:rPr lang="en-US" b="1" dirty="0"/>
              <a:t>is provided now by the College </a:t>
            </a:r>
            <a:r>
              <a:rPr lang="en-US" b="1" dirty="0" smtClean="0"/>
              <a:t>of </a:t>
            </a:r>
            <a:r>
              <a:rPr lang="en-CA" b="1" dirty="0" smtClean="0"/>
              <a:t>Registered </a:t>
            </a:r>
            <a:r>
              <a:rPr lang="en-CA" b="1" dirty="0"/>
              <a:t>Psychotherapists, </a:t>
            </a:r>
            <a:r>
              <a:rPr lang="en-CA" dirty="0" smtClean="0"/>
              <a:t>whose </a:t>
            </a:r>
            <a:r>
              <a:rPr lang="en-US" dirty="0" smtClean="0"/>
              <a:t>standards </a:t>
            </a:r>
            <a:r>
              <a:rPr lang="en-US" dirty="0"/>
              <a:t>are, in fact, very similar to those </a:t>
            </a:r>
            <a:r>
              <a:rPr lang="en-US" dirty="0" smtClean="0"/>
              <a:t>of </a:t>
            </a:r>
            <a:r>
              <a:rPr lang="en-CA" dirty="0" smtClean="0"/>
              <a:t>AAMFT</a:t>
            </a:r>
            <a:r>
              <a:rPr lang="en-CA" dirty="0"/>
              <a:t>.</a:t>
            </a:r>
          </a:p>
        </p:txBody>
      </p:sp>
    </p:spTree>
    <p:extLst>
      <p:ext uri="{BB962C8B-B14F-4D97-AF65-F5344CB8AC3E}">
        <p14:creationId xmlns:p14="http://schemas.microsoft.com/office/powerpoint/2010/main" val="321382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US" dirty="0"/>
              <a:t> </a:t>
            </a:r>
            <a:r>
              <a:rPr lang="en-US" dirty="0" smtClean="0"/>
              <a:t>   This </a:t>
            </a:r>
            <a:r>
              <a:rPr lang="en-US" dirty="0"/>
              <a:t>presentation can be found at:</a:t>
            </a:r>
          </a:p>
          <a:p>
            <a:pPr marL="0" indent="0">
              <a:buNone/>
            </a:pPr>
            <a:r>
              <a:rPr lang="en-CA" dirty="0"/>
              <a:t> </a:t>
            </a:r>
            <a:r>
              <a:rPr lang="en-CA" dirty="0" smtClean="0"/>
              <a:t>  http</a:t>
            </a:r>
            <a:r>
              <a:rPr lang="en-CA" dirty="0"/>
              <a:t>://</a:t>
            </a:r>
            <a:r>
              <a:rPr lang="en-CA" dirty="0" smtClean="0"/>
              <a:t>www.tyndale.ca/seminary/counselling/downloads/documents</a:t>
            </a:r>
            <a:endParaRPr lang="en-CA" dirty="0"/>
          </a:p>
        </p:txBody>
      </p:sp>
    </p:spTree>
    <p:extLst>
      <p:ext uri="{BB962C8B-B14F-4D97-AF65-F5344CB8AC3E}">
        <p14:creationId xmlns:p14="http://schemas.microsoft.com/office/powerpoint/2010/main" val="2781361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dirty="0" smtClean="0"/>
              <a:t>AAMFT </a:t>
            </a:r>
            <a:r>
              <a:rPr lang="en-US" dirty="0"/>
              <a:t>suspended all local divisions several </a:t>
            </a:r>
            <a:r>
              <a:rPr lang="en-US" dirty="0" smtClean="0"/>
              <a:t>years ago </a:t>
            </a:r>
            <a:r>
              <a:rPr lang="en-US" dirty="0"/>
              <a:t>which has left Canada in a position to </a:t>
            </a:r>
            <a:r>
              <a:rPr lang="en-US" dirty="0" smtClean="0"/>
              <a:t>consider </a:t>
            </a:r>
            <a:r>
              <a:rPr lang="en-CA" dirty="0" smtClean="0"/>
              <a:t>other </a:t>
            </a:r>
            <a:r>
              <a:rPr lang="en-CA" dirty="0"/>
              <a:t>options</a:t>
            </a:r>
          </a:p>
          <a:p>
            <a:r>
              <a:rPr lang="en-US" dirty="0" smtClean="0"/>
              <a:t>OAMFT</a:t>
            </a:r>
            <a:r>
              <a:rPr lang="en-US" dirty="0"/>
              <a:t>, a former division of AAMFT has </a:t>
            </a:r>
            <a:r>
              <a:rPr lang="en-US" dirty="0" smtClean="0"/>
              <a:t>changed its </a:t>
            </a:r>
            <a:r>
              <a:rPr lang="en-US" dirty="0"/>
              <a:t>relationship to AAMFT and is still </a:t>
            </a:r>
            <a:r>
              <a:rPr lang="en-US" dirty="0" smtClean="0"/>
              <a:t>somewhat connected </a:t>
            </a:r>
            <a:r>
              <a:rPr lang="en-US" dirty="0"/>
              <a:t>and operating for Canadian therapists.</a:t>
            </a:r>
          </a:p>
          <a:p>
            <a:r>
              <a:rPr lang="en-US" dirty="0" smtClean="0"/>
              <a:t>CAMFT </a:t>
            </a:r>
            <a:r>
              <a:rPr lang="en-US" dirty="0"/>
              <a:t>has evolved as a new organization, </a:t>
            </a:r>
            <a:r>
              <a:rPr lang="en-US" dirty="0" smtClean="0"/>
              <a:t>similar to </a:t>
            </a:r>
            <a:r>
              <a:rPr lang="en-US" dirty="0"/>
              <a:t>AAMFT but </a:t>
            </a:r>
            <a:r>
              <a:rPr lang="en-US" dirty="0" smtClean="0"/>
              <a:t>Canadian, </a:t>
            </a:r>
            <a:r>
              <a:rPr lang="en-US" dirty="0"/>
              <a:t>with a </a:t>
            </a:r>
            <a:r>
              <a:rPr lang="en-US" dirty="0" smtClean="0"/>
              <a:t>Canadian understanding </a:t>
            </a:r>
            <a:r>
              <a:rPr lang="en-US" dirty="0"/>
              <a:t>of the needs of therapists in </a:t>
            </a:r>
            <a:r>
              <a:rPr lang="en-US" dirty="0" smtClean="0"/>
              <a:t>this </a:t>
            </a:r>
            <a:r>
              <a:rPr lang="en-CA" dirty="0" smtClean="0"/>
              <a:t>country</a:t>
            </a:r>
            <a:r>
              <a:rPr lang="en-CA" dirty="0"/>
              <a:t>.</a:t>
            </a:r>
          </a:p>
        </p:txBody>
      </p:sp>
    </p:spTree>
    <p:extLst>
      <p:ext uri="{BB962C8B-B14F-4D97-AF65-F5344CB8AC3E}">
        <p14:creationId xmlns:p14="http://schemas.microsoft.com/office/powerpoint/2010/main" val="2776203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AAMFT Advantages </a:t>
            </a:r>
            <a:r>
              <a:rPr lang="en-CA" b="1" dirty="0" smtClean="0"/>
              <a:t>and Disadvantages</a:t>
            </a:r>
            <a:endParaRPr lang="en-CA" b="1" dirty="0"/>
          </a:p>
        </p:txBody>
      </p:sp>
      <p:sp>
        <p:nvSpPr>
          <p:cNvPr id="3" name="Content Placeholder 2"/>
          <p:cNvSpPr>
            <a:spLocks noGrp="1"/>
          </p:cNvSpPr>
          <p:nvPr>
            <p:ph idx="1"/>
          </p:nvPr>
        </p:nvSpPr>
        <p:spPr/>
        <p:txBody>
          <a:bodyPr/>
          <a:lstStyle/>
          <a:p>
            <a:r>
              <a:rPr lang="en-US" dirty="0" smtClean="0"/>
              <a:t>Well known </a:t>
            </a:r>
            <a:r>
              <a:rPr lang="en-US" dirty="0"/>
              <a:t>o</a:t>
            </a:r>
            <a:r>
              <a:rPr lang="en-US" dirty="0" smtClean="0"/>
              <a:t>rganization </a:t>
            </a:r>
            <a:r>
              <a:rPr lang="en-US" dirty="0"/>
              <a:t>in US and </a:t>
            </a:r>
            <a:r>
              <a:rPr lang="en-US" dirty="0" smtClean="0"/>
              <a:t>somewhat </a:t>
            </a:r>
            <a:r>
              <a:rPr lang="en-CA" dirty="0" smtClean="0"/>
              <a:t>internationally </a:t>
            </a:r>
            <a:r>
              <a:rPr lang="en-CA" dirty="0"/>
              <a:t>and credible</a:t>
            </a:r>
          </a:p>
          <a:p>
            <a:r>
              <a:rPr lang="en-US" dirty="0" smtClean="0"/>
              <a:t>Provides </a:t>
            </a:r>
            <a:r>
              <a:rPr lang="en-US" dirty="0"/>
              <a:t>some services even in Canada</a:t>
            </a:r>
          </a:p>
          <a:p>
            <a:r>
              <a:rPr lang="en-US" dirty="0" smtClean="0"/>
              <a:t>Services to </a:t>
            </a:r>
            <a:r>
              <a:rPr lang="en-US" dirty="0"/>
              <a:t>membership have been slower </a:t>
            </a:r>
            <a:r>
              <a:rPr lang="en-US" dirty="0" smtClean="0"/>
              <a:t>and </a:t>
            </a:r>
            <a:r>
              <a:rPr lang="en-CA" dirty="0" smtClean="0"/>
              <a:t>not </a:t>
            </a:r>
            <a:r>
              <a:rPr lang="en-CA" dirty="0"/>
              <a:t>necessarily “Canadian friendly”</a:t>
            </a:r>
          </a:p>
        </p:txBody>
      </p:sp>
    </p:spTree>
    <p:extLst>
      <p:ext uri="{BB962C8B-B14F-4D97-AF65-F5344CB8AC3E}">
        <p14:creationId xmlns:p14="http://schemas.microsoft.com/office/powerpoint/2010/main" val="3707384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CAMFT</a:t>
            </a:r>
          </a:p>
        </p:txBody>
      </p:sp>
      <p:sp>
        <p:nvSpPr>
          <p:cNvPr id="3" name="Content Placeholder 2"/>
          <p:cNvSpPr>
            <a:spLocks noGrp="1"/>
          </p:cNvSpPr>
          <p:nvPr>
            <p:ph idx="1"/>
          </p:nvPr>
        </p:nvSpPr>
        <p:spPr/>
        <p:txBody>
          <a:bodyPr>
            <a:normAutofit/>
          </a:bodyPr>
          <a:lstStyle/>
          <a:p>
            <a:r>
              <a:rPr lang="en-US" dirty="0" smtClean="0"/>
              <a:t>Canadian </a:t>
            </a:r>
            <a:r>
              <a:rPr lang="en-US" dirty="0"/>
              <a:t>Association </a:t>
            </a:r>
            <a:r>
              <a:rPr lang="en-US" dirty="0" smtClean="0"/>
              <a:t>of </a:t>
            </a:r>
            <a:r>
              <a:rPr lang="en-US" dirty="0"/>
              <a:t>Marriage and </a:t>
            </a:r>
            <a:r>
              <a:rPr lang="en-US" dirty="0" smtClean="0"/>
              <a:t>Family </a:t>
            </a:r>
            <a:r>
              <a:rPr lang="en-CA" dirty="0" smtClean="0"/>
              <a:t>Therapists:</a:t>
            </a:r>
            <a:endParaRPr lang="en-CA" dirty="0"/>
          </a:p>
          <a:p>
            <a:r>
              <a:rPr lang="en-US" dirty="0" smtClean="0"/>
              <a:t>Evolved </a:t>
            </a:r>
            <a:r>
              <a:rPr lang="en-US" dirty="0"/>
              <a:t>after AAMFT suspended all </a:t>
            </a:r>
            <a:r>
              <a:rPr lang="en-US" dirty="0" smtClean="0"/>
              <a:t>local </a:t>
            </a:r>
            <a:r>
              <a:rPr lang="en-CA" dirty="0" smtClean="0"/>
              <a:t>divisions </a:t>
            </a:r>
            <a:r>
              <a:rPr lang="en-CA" dirty="0"/>
              <a:t>several years ago</a:t>
            </a:r>
          </a:p>
          <a:p>
            <a:r>
              <a:rPr lang="en-US" dirty="0" smtClean="0"/>
              <a:t>Legally </a:t>
            </a:r>
            <a:r>
              <a:rPr lang="en-US" dirty="0"/>
              <a:t>holds the title for RMFT’s</a:t>
            </a:r>
          </a:p>
          <a:p>
            <a:r>
              <a:rPr lang="en-US" dirty="0" smtClean="0"/>
              <a:t>CAMFT </a:t>
            </a:r>
            <a:r>
              <a:rPr lang="en-US" dirty="0"/>
              <a:t>has recently set standards </a:t>
            </a:r>
            <a:r>
              <a:rPr lang="en-US" dirty="0" smtClean="0"/>
              <a:t>for membership </a:t>
            </a:r>
            <a:r>
              <a:rPr lang="en-US" dirty="0"/>
              <a:t>very similar to AAMFT and </a:t>
            </a:r>
            <a:r>
              <a:rPr lang="en-US" dirty="0" smtClean="0"/>
              <a:t>has become </a:t>
            </a:r>
            <a:r>
              <a:rPr lang="en-US" dirty="0"/>
              <a:t>the Canadian answer to AAMFT</a:t>
            </a:r>
            <a:endParaRPr lang="en-CA" dirty="0"/>
          </a:p>
        </p:txBody>
      </p:sp>
    </p:spTree>
    <p:extLst>
      <p:ext uri="{BB962C8B-B14F-4D97-AF65-F5344CB8AC3E}">
        <p14:creationId xmlns:p14="http://schemas.microsoft.com/office/powerpoint/2010/main" val="3992967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dirty="0" smtClean="0"/>
              <a:t>Course </a:t>
            </a:r>
            <a:r>
              <a:rPr lang="en-US" dirty="0"/>
              <a:t>work has the same categories </a:t>
            </a:r>
            <a:r>
              <a:rPr lang="en-US" dirty="0" smtClean="0"/>
              <a:t>as </a:t>
            </a:r>
            <a:r>
              <a:rPr lang="en-CA" dirty="0" smtClean="0"/>
              <a:t>AAMFT</a:t>
            </a:r>
          </a:p>
          <a:p>
            <a:r>
              <a:rPr lang="en-CA" dirty="0" smtClean="0"/>
              <a:t>Easier to work with for our institution and delivers better service</a:t>
            </a:r>
            <a:endParaRPr lang="en-CA" dirty="0"/>
          </a:p>
          <a:p>
            <a:r>
              <a:rPr lang="en-US" dirty="0" smtClean="0"/>
              <a:t>Requires </a:t>
            </a:r>
            <a:r>
              <a:rPr lang="en-US" dirty="0"/>
              <a:t>additional study of the </a:t>
            </a:r>
            <a:r>
              <a:rPr lang="en-US" dirty="0" smtClean="0"/>
              <a:t>Canadian issue </a:t>
            </a:r>
            <a:r>
              <a:rPr lang="en-US" dirty="0"/>
              <a:t>of Residential Schools and the Truth </a:t>
            </a:r>
            <a:r>
              <a:rPr lang="en-US" dirty="0" smtClean="0"/>
              <a:t>and </a:t>
            </a:r>
            <a:r>
              <a:rPr lang="en-CA" dirty="0" smtClean="0"/>
              <a:t>Reconciliation document.</a:t>
            </a:r>
          </a:p>
        </p:txBody>
      </p:sp>
    </p:spTree>
    <p:extLst>
      <p:ext uri="{BB962C8B-B14F-4D97-AF65-F5344CB8AC3E}">
        <p14:creationId xmlns:p14="http://schemas.microsoft.com/office/powerpoint/2010/main" val="2400401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dirty="0"/>
              <a:t>The degree must include a supervised practicum (supervised client contact hours with individuals, couples, and families). A minimum of 150 supervised client contact hours is required. </a:t>
            </a:r>
            <a:endParaRPr lang="en-US" dirty="0" smtClean="0"/>
          </a:p>
          <a:p>
            <a:r>
              <a:rPr lang="en-US" dirty="0" smtClean="0"/>
              <a:t>Applicants </a:t>
            </a:r>
            <a:r>
              <a:rPr lang="en-US" dirty="0"/>
              <a:t>who did not complete the full 150 hours practicum during their graduate program may document the remaining hours with initial post graduate client contact hours supervised by an CAMFT Approved Supervisor, Supervisor in Training, or by an alternate supervisor pre-approved by CAMFT specifically for that applicant</a:t>
            </a:r>
            <a:r>
              <a:rPr lang="en-US" dirty="0" smtClean="0"/>
              <a:t>.</a:t>
            </a:r>
          </a:p>
          <a:p>
            <a:pPr marL="0" indent="0">
              <a:buNone/>
            </a:pPr>
            <a:endParaRPr lang="en-CA" dirty="0"/>
          </a:p>
        </p:txBody>
      </p:sp>
    </p:spTree>
    <p:extLst>
      <p:ext uri="{BB962C8B-B14F-4D97-AF65-F5344CB8AC3E}">
        <p14:creationId xmlns:p14="http://schemas.microsoft.com/office/powerpoint/2010/main" val="1319474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CA" dirty="0"/>
              <a:t>After Graduation:</a:t>
            </a:r>
          </a:p>
          <a:p>
            <a:r>
              <a:rPr lang="en-US" dirty="0"/>
              <a:t>Applicants must </a:t>
            </a:r>
            <a:r>
              <a:rPr lang="en-US" dirty="0" smtClean="0"/>
              <a:t>provide </a:t>
            </a:r>
            <a:r>
              <a:rPr lang="en-US" dirty="0"/>
              <a:t>at least </a:t>
            </a:r>
            <a:r>
              <a:rPr lang="en-US" b="1" dirty="0"/>
              <a:t>1,000 hours of direct client contact </a:t>
            </a:r>
            <a:r>
              <a:rPr lang="en-US" dirty="0"/>
              <a:t>in therapy with individuals, couples or families </a:t>
            </a:r>
            <a:r>
              <a:rPr lang="en-US" b="1" dirty="0"/>
              <a:t>which is demonstrably systemic therapy</a:t>
            </a:r>
            <a:endParaRPr lang="en-CA" dirty="0"/>
          </a:p>
          <a:p>
            <a:r>
              <a:rPr lang="en-US" dirty="0" smtClean="0"/>
              <a:t>And receive </a:t>
            </a:r>
            <a:r>
              <a:rPr lang="en-US" dirty="0"/>
              <a:t>a minimum of </a:t>
            </a:r>
            <a:r>
              <a:rPr lang="en-US" b="1" dirty="0" smtClean="0"/>
              <a:t>200 hours </a:t>
            </a:r>
            <a:r>
              <a:rPr lang="en-US" b="1" dirty="0"/>
              <a:t>of </a:t>
            </a:r>
            <a:r>
              <a:rPr lang="en-US" b="1" dirty="0" smtClean="0"/>
              <a:t>supervision</a:t>
            </a:r>
            <a:r>
              <a:rPr lang="en-US" dirty="0" smtClean="0"/>
              <a:t> concurrently</a:t>
            </a:r>
            <a:endParaRPr lang="en-US" dirty="0"/>
          </a:p>
        </p:txBody>
      </p:sp>
    </p:spTree>
    <p:extLst>
      <p:ext uri="{BB962C8B-B14F-4D97-AF65-F5344CB8AC3E}">
        <p14:creationId xmlns:p14="http://schemas.microsoft.com/office/powerpoint/2010/main" val="819741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marL="0" indent="0">
              <a:buNone/>
            </a:pPr>
            <a:r>
              <a:rPr lang="en-US" dirty="0"/>
              <a:t/>
            </a:r>
            <a:br>
              <a:rPr lang="en-US" dirty="0"/>
            </a:br>
            <a:endParaRPr lang="en-US" dirty="0"/>
          </a:p>
          <a:p>
            <a:r>
              <a:rPr lang="en-US" dirty="0" smtClean="0"/>
              <a:t>In </a:t>
            </a:r>
            <a:r>
              <a:rPr lang="en-US" dirty="0"/>
              <a:t>the case of programs whose practicum requirements </a:t>
            </a:r>
            <a:r>
              <a:rPr lang="en-US" dirty="0" smtClean="0"/>
              <a:t>meet or exceed </a:t>
            </a:r>
            <a:r>
              <a:rPr lang="en-US" dirty="0"/>
              <a:t>150 hours, there are two categories:</a:t>
            </a:r>
          </a:p>
          <a:p>
            <a:r>
              <a:rPr lang="en-US" dirty="0"/>
              <a:t>Programs which are COAMFTE approved: all hours acquired within the program are counted toward the 1000 hours total required to become an RMFT.</a:t>
            </a:r>
          </a:p>
          <a:p>
            <a:r>
              <a:rPr lang="en-US" dirty="0"/>
              <a:t>Programs which are not COAMFTE approved: the 150 practicum hours must be completed before beginning to acquire the 1000 hours required to become an RMFT</a:t>
            </a:r>
          </a:p>
          <a:p>
            <a:endParaRPr lang="en-CA" dirty="0"/>
          </a:p>
        </p:txBody>
      </p:sp>
    </p:spTree>
    <p:extLst>
      <p:ext uri="{BB962C8B-B14F-4D97-AF65-F5344CB8AC3E}">
        <p14:creationId xmlns:p14="http://schemas.microsoft.com/office/powerpoint/2010/main" val="1976012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rgbClr val="FF0000"/>
                </a:solidFill>
              </a:rPr>
              <a:t>Two </a:t>
            </a:r>
            <a:r>
              <a:rPr lang="en-CA" dirty="0" smtClean="0">
                <a:solidFill>
                  <a:srgbClr val="FF0000"/>
                </a:solidFill>
              </a:rPr>
              <a:t>Categories in COMFTE:</a:t>
            </a:r>
            <a:endParaRPr lang="en-CA" dirty="0">
              <a:solidFill>
                <a:srgbClr val="FF0000"/>
              </a:solidFill>
            </a:endParaRPr>
          </a:p>
        </p:txBody>
      </p:sp>
      <p:sp>
        <p:nvSpPr>
          <p:cNvPr id="3" name="Content Placeholder 2"/>
          <p:cNvSpPr>
            <a:spLocks noGrp="1"/>
          </p:cNvSpPr>
          <p:nvPr>
            <p:ph idx="1"/>
          </p:nvPr>
        </p:nvSpPr>
        <p:spPr/>
        <p:txBody>
          <a:bodyPr>
            <a:normAutofit fontScale="62500" lnSpcReduction="20000"/>
          </a:bodyPr>
          <a:lstStyle/>
          <a:p>
            <a:pPr marL="0" indent="0">
              <a:lnSpc>
                <a:spcPct val="120000"/>
              </a:lnSpc>
              <a:buNone/>
            </a:pPr>
            <a:r>
              <a:rPr lang="en-US" b="1" dirty="0" smtClean="0"/>
              <a:t>For programs </a:t>
            </a:r>
            <a:r>
              <a:rPr lang="en-US" b="1" dirty="0"/>
              <a:t>approved by </a:t>
            </a:r>
            <a:r>
              <a:rPr lang="en-US" b="1" dirty="0" smtClean="0"/>
              <a:t>COAMFTE  </a:t>
            </a:r>
            <a:r>
              <a:rPr lang="en-US" dirty="0" smtClean="0"/>
              <a:t>(Commission </a:t>
            </a:r>
            <a:r>
              <a:rPr lang="en-US" dirty="0"/>
              <a:t>on Accreditation for Marriage </a:t>
            </a:r>
            <a:r>
              <a:rPr lang="en-US" dirty="0" smtClean="0"/>
              <a:t>and Family </a:t>
            </a:r>
            <a:r>
              <a:rPr lang="en-US" dirty="0"/>
              <a:t>Therapy </a:t>
            </a:r>
            <a:r>
              <a:rPr lang="en-US" dirty="0" smtClean="0"/>
              <a:t>Education):</a:t>
            </a:r>
          </a:p>
          <a:p>
            <a:pPr>
              <a:lnSpc>
                <a:spcPct val="120000"/>
              </a:lnSpc>
            </a:pPr>
            <a:r>
              <a:rPr lang="en-US" dirty="0" smtClean="0"/>
              <a:t>2 levels of schools in this category, depending on amount of face to face completed in internship. </a:t>
            </a:r>
          </a:p>
          <a:p>
            <a:pPr>
              <a:lnSpc>
                <a:spcPct val="120000"/>
              </a:lnSpc>
            </a:pPr>
            <a:r>
              <a:rPr lang="en-US" dirty="0" smtClean="0"/>
              <a:t>A percentage of the acquired direct contact hours must be in relationship counselling with more than one client</a:t>
            </a:r>
          </a:p>
          <a:p>
            <a:pPr>
              <a:lnSpc>
                <a:spcPct val="120000"/>
              </a:lnSpc>
            </a:pPr>
            <a:r>
              <a:rPr lang="en-US" dirty="0" smtClean="0"/>
              <a:t>All </a:t>
            </a:r>
            <a:r>
              <a:rPr lang="en-US" dirty="0"/>
              <a:t>hours acquired </a:t>
            </a:r>
            <a:r>
              <a:rPr lang="en-US" dirty="0" smtClean="0"/>
              <a:t>within the </a:t>
            </a:r>
            <a:r>
              <a:rPr lang="en-US" dirty="0"/>
              <a:t>program are counted toward the </a:t>
            </a:r>
            <a:r>
              <a:rPr lang="en-US" dirty="0" smtClean="0"/>
              <a:t>1000 hours total required </a:t>
            </a:r>
            <a:r>
              <a:rPr lang="en-US" dirty="0"/>
              <a:t>to become an RMFT</a:t>
            </a:r>
            <a:r>
              <a:rPr lang="en-US" dirty="0" smtClean="0"/>
              <a:t>.</a:t>
            </a:r>
          </a:p>
          <a:p>
            <a:pPr marL="0" indent="0">
              <a:buNone/>
            </a:pPr>
            <a:endParaRPr lang="en-US" dirty="0"/>
          </a:p>
          <a:p>
            <a:pPr marL="0" indent="0">
              <a:lnSpc>
                <a:spcPct val="120000"/>
              </a:lnSpc>
              <a:buNone/>
            </a:pPr>
            <a:r>
              <a:rPr lang="en-US" b="1" dirty="0" smtClean="0"/>
              <a:t>Programs </a:t>
            </a:r>
            <a:r>
              <a:rPr lang="en-US" b="1" dirty="0"/>
              <a:t>not COAMFTE </a:t>
            </a:r>
            <a:r>
              <a:rPr lang="en-US" b="1" dirty="0" smtClean="0"/>
              <a:t>approved </a:t>
            </a:r>
            <a:r>
              <a:rPr lang="en-US" dirty="0" smtClean="0"/>
              <a:t>(such as Tyndale)</a:t>
            </a:r>
          </a:p>
          <a:p>
            <a:pPr>
              <a:lnSpc>
                <a:spcPct val="120000"/>
              </a:lnSpc>
            </a:pPr>
            <a:r>
              <a:rPr lang="en-US" dirty="0" smtClean="0"/>
              <a:t>Must acquire 150  </a:t>
            </a:r>
            <a:r>
              <a:rPr lang="en-US" dirty="0"/>
              <a:t>hours </a:t>
            </a:r>
            <a:r>
              <a:rPr lang="en-US" dirty="0" smtClean="0"/>
              <a:t>in practicum and/or post graduation before </a:t>
            </a:r>
            <a:r>
              <a:rPr lang="en-US" dirty="0"/>
              <a:t>beginning </a:t>
            </a:r>
            <a:r>
              <a:rPr lang="en-US" dirty="0" smtClean="0"/>
              <a:t>to acquire </a:t>
            </a:r>
            <a:r>
              <a:rPr lang="en-US" dirty="0"/>
              <a:t>the 1000 </a:t>
            </a:r>
            <a:r>
              <a:rPr lang="en-US" dirty="0" smtClean="0"/>
              <a:t>hours required.  </a:t>
            </a:r>
          </a:p>
          <a:p>
            <a:pPr>
              <a:lnSpc>
                <a:spcPct val="120000"/>
              </a:lnSpc>
            </a:pPr>
            <a:r>
              <a:rPr lang="en-US" dirty="0" smtClean="0"/>
              <a:t>A percentage of these hours must be with multiple clients in the room (2 or more). </a:t>
            </a:r>
            <a:endParaRPr lang="en-CA" dirty="0"/>
          </a:p>
        </p:txBody>
      </p:sp>
    </p:spTree>
    <p:extLst>
      <p:ext uri="{BB962C8B-B14F-4D97-AF65-F5344CB8AC3E}">
        <p14:creationId xmlns:p14="http://schemas.microsoft.com/office/powerpoint/2010/main" val="1479206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OAMFT</a:t>
            </a:r>
            <a:endParaRPr lang="en-CA" dirty="0"/>
          </a:p>
        </p:txBody>
      </p:sp>
      <p:sp>
        <p:nvSpPr>
          <p:cNvPr id="3" name="Content Placeholder 2"/>
          <p:cNvSpPr>
            <a:spLocks noGrp="1"/>
          </p:cNvSpPr>
          <p:nvPr>
            <p:ph idx="1"/>
          </p:nvPr>
        </p:nvSpPr>
        <p:spPr/>
        <p:txBody>
          <a:bodyPr/>
          <a:lstStyle/>
          <a:p>
            <a:r>
              <a:rPr lang="en-US" dirty="0" smtClean="0"/>
              <a:t>Ontario </a:t>
            </a:r>
            <a:r>
              <a:rPr lang="en-US" dirty="0"/>
              <a:t>Association for Marriage and </a:t>
            </a:r>
            <a:r>
              <a:rPr lang="en-US" dirty="0" smtClean="0"/>
              <a:t>Family </a:t>
            </a:r>
            <a:r>
              <a:rPr lang="en-CA" dirty="0" smtClean="0"/>
              <a:t>Therapy</a:t>
            </a:r>
          </a:p>
          <a:p>
            <a:endParaRPr lang="en-CA" dirty="0"/>
          </a:p>
          <a:p>
            <a:r>
              <a:rPr lang="en-US" dirty="0" smtClean="0"/>
              <a:t>An </a:t>
            </a:r>
            <a:r>
              <a:rPr lang="en-US" dirty="0"/>
              <a:t>International Independent Affiliate of </a:t>
            </a:r>
            <a:r>
              <a:rPr lang="en-US" dirty="0" smtClean="0"/>
              <a:t>the </a:t>
            </a:r>
            <a:r>
              <a:rPr lang="en-CA" dirty="0" smtClean="0"/>
              <a:t>AAMFT</a:t>
            </a:r>
          </a:p>
          <a:p>
            <a:endParaRPr lang="en-CA" dirty="0"/>
          </a:p>
          <a:p>
            <a:r>
              <a:rPr lang="en-US" dirty="0" smtClean="0"/>
              <a:t>Three </a:t>
            </a:r>
            <a:r>
              <a:rPr lang="en-US" dirty="0"/>
              <a:t>board members at </a:t>
            </a:r>
            <a:r>
              <a:rPr lang="en-US" dirty="0" smtClean="0"/>
              <a:t>Tyndale: </a:t>
            </a:r>
            <a:r>
              <a:rPr lang="fi-FI" i="1" dirty="0" smtClean="0"/>
              <a:t>Winnie </a:t>
            </a:r>
            <a:r>
              <a:rPr lang="fi-FI" i="1" dirty="0"/>
              <a:t>Lai, Melissa Johari, Wilma Nevers</a:t>
            </a:r>
            <a:endParaRPr lang="en-CA" dirty="0"/>
          </a:p>
        </p:txBody>
      </p:sp>
    </p:spTree>
    <p:extLst>
      <p:ext uri="{BB962C8B-B14F-4D97-AF65-F5344CB8AC3E}">
        <p14:creationId xmlns:p14="http://schemas.microsoft.com/office/powerpoint/2010/main" val="3420673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RMFT is the final designation</a:t>
            </a:r>
            <a:endParaRPr lang="en-CA" dirty="0"/>
          </a:p>
        </p:txBody>
      </p:sp>
    </p:spTree>
    <p:extLst>
      <p:ext uri="{BB962C8B-B14F-4D97-AF65-F5344CB8AC3E}">
        <p14:creationId xmlns:p14="http://schemas.microsoft.com/office/powerpoint/2010/main" val="74378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CA" dirty="0"/>
              <a:t>Professional Organizations</a:t>
            </a:r>
          </a:p>
        </p:txBody>
      </p:sp>
      <p:sp>
        <p:nvSpPr>
          <p:cNvPr id="3" name="Content Placeholder 2"/>
          <p:cNvSpPr>
            <a:spLocks noGrp="1"/>
          </p:cNvSpPr>
          <p:nvPr>
            <p:ph idx="1"/>
          </p:nvPr>
        </p:nvSpPr>
        <p:spPr/>
        <p:txBody>
          <a:bodyPr>
            <a:normAutofit lnSpcReduction="10000"/>
          </a:bodyPr>
          <a:lstStyle/>
          <a:p>
            <a:r>
              <a:rPr lang="en-CA" dirty="0" smtClean="0"/>
              <a:t>AAMFT</a:t>
            </a:r>
            <a:r>
              <a:rPr lang="en-CA" dirty="0"/>
              <a:t>, CAMFT, </a:t>
            </a:r>
            <a:r>
              <a:rPr lang="en-CA" dirty="0" smtClean="0"/>
              <a:t>and the OAMFT </a:t>
            </a:r>
            <a:r>
              <a:rPr lang="en-US" dirty="0" smtClean="0"/>
              <a:t>are </a:t>
            </a:r>
            <a:r>
              <a:rPr lang="en-US" dirty="0"/>
              <a:t>all professional organizations instituted </a:t>
            </a:r>
            <a:r>
              <a:rPr lang="en-US" dirty="0" smtClean="0"/>
              <a:t>to protect </a:t>
            </a:r>
            <a:r>
              <a:rPr lang="en-US" dirty="0"/>
              <a:t>the provider and offer services </a:t>
            </a:r>
            <a:r>
              <a:rPr lang="en-US" dirty="0" smtClean="0"/>
              <a:t>and training </a:t>
            </a:r>
            <a:r>
              <a:rPr lang="en-US" dirty="0"/>
              <a:t>at better rates, and present a </a:t>
            </a:r>
            <a:r>
              <a:rPr lang="en-US" dirty="0" smtClean="0"/>
              <a:t>united voice </a:t>
            </a:r>
            <a:r>
              <a:rPr lang="en-US" dirty="0"/>
              <a:t>for Marriage and Family Therapists </a:t>
            </a:r>
            <a:r>
              <a:rPr lang="en-US" dirty="0" smtClean="0"/>
              <a:t>and </a:t>
            </a:r>
            <a:r>
              <a:rPr lang="en-CA" dirty="0" smtClean="0"/>
              <a:t>other </a:t>
            </a:r>
            <a:r>
              <a:rPr lang="en-CA" dirty="0"/>
              <a:t>health care providers</a:t>
            </a:r>
            <a:r>
              <a:rPr lang="en-CA" dirty="0" smtClean="0"/>
              <a:t>.</a:t>
            </a:r>
            <a:endParaRPr lang="en-CA" dirty="0"/>
          </a:p>
          <a:p>
            <a:pPr marL="0" indent="0">
              <a:buNone/>
            </a:pPr>
            <a:r>
              <a:rPr lang="en-US" dirty="0" smtClean="0"/>
              <a:t>• There are others, some of which may be found in the Professional </a:t>
            </a:r>
          </a:p>
          <a:p>
            <a:pPr marL="0" indent="0">
              <a:buNone/>
            </a:pPr>
            <a:r>
              <a:rPr lang="en-US" dirty="0"/>
              <a:t> </a:t>
            </a:r>
            <a:r>
              <a:rPr lang="en-US" dirty="0" smtClean="0"/>
              <a:t>  Association Handbook found on the counselling downloads website.</a:t>
            </a:r>
          </a:p>
          <a:p>
            <a:r>
              <a:rPr lang="en-US" dirty="0" smtClean="0"/>
              <a:t>Currently the OAMFT and AAMFT are associated, and the CAMFT is a more recent development in the Canadian context. </a:t>
            </a:r>
          </a:p>
          <a:p>
            <a:r>
              <a:rPr lang="en-US" dirty="0" smtClean="0"/>
              <a:t>The standards of the AAMFT relate to the other two organizations and therefore the AAMFT will be addressed first. </a:t>
            </a:r>
          </a:p>
          <a:p>
            <a:pPr marL="0" indent="0">
              <a:buNone/>
            </a:pPr>
            <a:endParaRPr lang="en-CA" dirty="0"/>
          </a:p>
        </p:txBody>
      </p:sp>
    </p:spTree>
    <p:extLst>
      <p:ext uri="{BB962C8B-B14F-4D97-AF65-F5344CB8AC3E}">
        <p14:creationId xmlns:p14="http://schemas.microsoft.com/office/powerpoint/2010/main" val="13797488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History</a:t>
            </a:r>
            <a:endParaRPr lang="en-CA" dirty="0"/>
          </a:p>
        </p:txBody>
      </p:sp>
      <p:sp>
        <p:nvSpPr>
          <p:cNvPr id="3" name="Content Placeholder 2"/>
          <p:cNvSpPr>
            <a:spLocks noGrp="1"/>
          </p:cNvSpPr>
          <p:nvPr>
            <p:ph idx="1"/>
          </p:nvPr>
        </p:nvSpPr>
        <p:spPr/>
        <p:txBody>
          <a:bodyPr>
            <a:normAutofit/>
          </a:bodyPr>
          <a:lstStyle/>
          <a:p>
            <a:r>
              <a:rPr lang="en-US" dirty="0" smtClean="0"/>
              <a:t>In </a:t>
            </a:r>
            <a:r>
              <a:rPr lang="en-US" dirty="0"/>
              <a:t>2017, AAMFT had a major </a:t>
            </a:r>
            <a:r>
              <a:rPr lang="en-US" dirty="0" smtClean="0"/>
              <a:t>restructuring and </a:t>
            </a:r>
            <a:r>
              <a:rPr lang="en-US" dirty="0"/>
              <a:t>changed its relationship with all </a:t>
            </a:r>
            <a:r>
              <a:rPr lang="en-US" dirty="0" smtClean="0"/>
              <a:t>its </a:t>
            </a:r>
            <a:r>
              <a:rPr lang="en-CA" dirty="0" smtClean="0"/>
              <a:t>previous </a:t>
            </a:r>
            <a:r>
              <a:rPr lang="en-CA" dirty="0"/>
              <a:t>divisions (including OAMFT</a:t>
            </a:r>
            <a:r>
              <a:rPr lang="en-CA" dirty="0" smtClean="0"/>
              <a:t>).</a:t>
            </a:r>
          </a:p>
          <a:p>
            <a:endParaRPr lang="en-CA" dirty="0"/>
          </a:p>
          <a:p>
            <a:r>
              <a:rPr lang="en-US" dirty="0" smtClean="0"/>
              <a:t>The </a:t>
            </a:r>
            <a:r>
              <a:rPr lang="en-US" dirty="0"/>
              <a:t>OAMFT (the Ontario Association </a:t>
            </a:r>
            <a:r>
              <a:rPr lang="en-US" dirty="0" smtClean="0"/>
              <a:t>for Marriage </a:t>
            </a:r>
            <a:r>
              <a:rPr lang="en-US" dirty="0"/>
              <a:t>and Family Therapy) opted to be </a:t>
            </a:r>
            <a:r>
              <a:rPr lang="en-US" dirty="0" smtClean="0"/>
              <a:t>an International </a:t>
            </a:r>
            <a:r>
              <a:rPr lang="en-US" dirty="0"/>
              <a:t>Independent Affiliate of </a:t>
            </a:r>
            <a:r>
              <a:rPr lang="en-US" dirty="0" smtClean="0"/>
              <a:t>AAMFT</a:t>
            </a:r>
          </a:p>
          <a:p>
            <a:endParaRPr lang="en-US" dirty="0"/>
          </a:p>
          <a:p>
            <a:r>
              <a:rPr lang="en-US" dirty="0" smtClean="0"/>
              <a:t>This </a:t>
            </a:r>
            <a:r>
              <a:rPr lang="en-US" dirty="0"/>
              <a:t>relationship allows for more </a:t>
            </a:r>
            <a:r>
              <a:rPr lang="en-US" dirty="0" smtClean="0"/>
              <a:t>leadership autonomy </a:t>
            </a:r>
            <a:r>
              <a:rPr lang="en-US" dirty="0"/>
              <a:t>within the OAMFT while </a:t>
            </a:r>
            <a:r>
              <a:rPr lang="en-US" dirty="0" smtClean="0"/>
              <a:t>keeping the </a:t>
            </a:r>
            <a:r>
              <a:rPr lang="en-US" dirty="0"/>
              <a:t>close association with AAMFT</a:t>
            </a:r>
            <a:endParaRPr lang="en-CA" dirty="0"/>
          </a:p>
        </p:txBody>
      </p:sp>
    </p:spTree>
    <p:extLst>
      <p:ext uri="{BB962C8B-B14F-4D97-AF65-F5344CB8AC3E}">
        <p14:creationId xmlns:p14="http://schemas.microsoft.com/office/powerpoint/2010/main" val="2407999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dirty="0"/>
              <a:t>The OAMFT recognizes the </a:t>
            </a:r>
            <a:r>
              <a:rPr lang="en-US" dirty="0" smtClean="0"/>
              <a:t>specialized training </a:t>
            </a:r>
            <a:r>
              <a:rPr lang="en-US" dirty="0"/>
              <a:t>in systems therapy and now offers </a:t>
            </a:r>
            <a:r>
              <a:rPr lang="en-US" dirty="0" smtClean="0"/>
              <a:t>the </a:t>
            </a:r>
            <a:r>
              <a:rPr lang="en-US" b="1" dirty="0" smtClean="0"/>
              <a:t>Certified </a:t>
            </a:r>
            <a:r>
              <a:rPr lang="en-US" b="1" dirty="0"/>
              <a:t>Couple and Family </a:t>
            </a:r>
            <a:r>
              <a:rPr lang="en-US" b="1" dirty="0" smtClean="0"/>
              <a:t>Therapy (CCFT</a:t>
            </a:r>
            <a:r>
              <a:rPr lang="en-US" b="1" dirty="0"/>
              <a:t>) </a:t>
            </a:r>
            <a:r>
              <a:rPr lang="en-US" dirty="0"/>
              <a:t>certification to Clinical Fellows </a:t>
            </a:r>
            <a:r>
              <a:rPr lang="en-US" dirty="0" smtClean="0"/>
              <a:t>who </a:t>
            </a:r>
            <a:r>
              <a:rPr lang="en-CA" dirty="0" smtClean="0"/>
              <a:t>are </a:t>
            </a:r>
            <a:r>
              <a:rPr lang="en-CA" dirty="0"/>
              <a:t>Ontario members</a:t>
            </a:r>
          </a:p>
          <a:p>
            <a:r>
              <a:rPr lang="en-US" dirty="0" smtClean="0"/>
              <a:t>Significantly</a:t>
            </a:r>
            <a:r>
              <a:rPr lang="en-US" dirty="0"/>
              <a:t>, OAMFT is </a:t>
            </a:r>
            <a:r>
              <a:rPr lang="en-US" b="1" dirty="0"/>
              <a:t>THE VOICE </a:t>
            </a:r>
            <a:r>
              <a:rPr lang="en-US" dirty="0" smtClean="0"/>
              <a:t>of marriage </a:t>
            </a:r>
            <a:r>
              <a:rPr lang="en-US" dirty="0"/>
              <a:t>and family therapy in Ontario</a:t>
            </a:r>
          </a:p>
          <a:p>
            <a:r>
              <a:rPr lang="en-US" dirty="0" smtClean="0"/>
              <a:t>Represents </a:t>
            </a:r>
            <a:r>
              <a:rPr lang="en-US" dirty="0"/>
              <a:t>MFTs on the collaborative group </a:t>
            </a:r>
            <a:r>
              <a:rPr lang="en-US" dirty="0" smtClean="0"/>
              <a:t>of therapy </a:t>
            </a:r>
            <a:r>
              <a:rPr lang="en-US" dirty="0"/>
              <a:t>organizations that meet </a:t>
            </a:r>
            <a:r>
              <a:rPr lang="en-US" dirty="0" smtClean="0"/>
              <a:t>with and impact </a:t>
            </a:r>
            <a:r>
              <a:rPr lang="en-CA" dirty="0" smtClean="0"/>
              <a:t>the </a:t>
            </a:r>
            <a:r>
              <a:rPr lang="en-CA" dirty="0"/>
              <a:t>CRPO</a:t>
            </a:r>
          </a:p>
        </p:txBody>
      </p:sp>
    </p:spTree>
    <p:extLst>
      <p:ext uri="{BB962C8B-B14F-4D97-AF65-F5344CB8AC3E}">
        <p14:creationId xmlns:p14="http://schemas.microsoft.com/office/powerpoint/2010/main" val="31724672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dirty="0" smtClean="0"/>
              <a:t>OAMFT </a:t>
            </a:r>
            <a:r>
              <a:rPr lang="en-US" dirty="0"/>
              <a:t>provides services for members </a:t>
            </a:r>
            <a:r>
              <a:rPr lang="en-US" dirty="0" smtClean="0"/>
              <a:t>and opportunities </a:t>
            </a:r>
            <a:r>
              <a:rPr lang="en-US" dirty="0"/>
              <a:t>that focus on </a:t>
            </a:r>
            <a:r>
              <a:rPr lang="en-US" dirty="0" smtClean="0"/>
              <a:t>advocacy, education</a:t>
            </a:r>
            <a:r>
              <a:rPr lang="en-US" dirty="0"/>
              <a:t>, and networking within Ontario.</a:t>
            </a:r>
          </a:p>
          <a:p>
            <a:r>
              <a:rPr lang="en-US" dirty="0" smtClean="0"/>
              <a:t>To </a:t>
            </a:r>
            <a:r>
              <a:rPr lang="en-US" dirty="0"/>
              <a:t>become a member of the OAMFT, </a:t>
            </a:r>
            <a:r>
              <a:rPr lang="en-US" dirty="0" smtClean="0"/>
              <a:t>you must </a:t>
            </a:r>
            <a:r>
              <a:rPr lang="en-US" dirty="0"/>
              <a:t>register with the AAMFT and opt-in </a:t>
            </a:r>
            <a:r>
              <a:rPr lang="en-US" dirty="0" smtClean="0"/>
              <a:t>to International </a:t>
            </a:r>
            <a:r>
              <a:rPr lang="en-US" dirty="0"/>
              <a:t>Independent Affiliate of </a:t>
            </a:r>
            <a:r>
              <a:rPr lang="en-US" dirty="0" smtClean="0"/>
              <a:t>Ontario to specify </a:t>
            </a:r>
            <a:r>
              <a:rPr lang="en-US" dirty="0"/>
              <a:t>your member benefits</a:t>
            </a:r>
            <a:r>
              <a:rPr lang="en-US" dirty="0" smtClean="0"/>
              <a:t>.</a:t>
            </a:r>
          </a:p>
          <a:p>
            <a:r>
              <a:rPr lang="en-US" dirty="0" smtClean="0"/>
              <a:t> </a:t>
            </a:r>
            <a:r>
              <a:rPr lang="en-US" dirty="0"/>
              <a:t>Membership requirements, then, are those </a:t>
            </a:r>
            <a:r>
              <a:rPr lang="en-US" dirty="0" smtClean="0"/>
              <a:t>of </a:t>
            </a:r>
            <a:r>
              <a:rPr lang="en-CA" dirty="0" smtClean="0"/>
              <a:t>AAMFT</a:t>
            </a:r>
            <a:r>
              <a:rPr lang="en-CA" dirty="0"/>
              <a:t>.</a:t>
            </a:r>
          </a:p>
        </p:txBody>
      </p:sp>
    </p:spTree>
    <p:extLst>
      <p:ext uri="{BB962C8B-B14F-4D97-AF65-F5344CB8AC3E}">
        <p14:creationId xmlns:p14="http://schemas.microsoft.com/office/powerpoint/2010/main" val="2904669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dirty="0" smtClean="0"/>
              <a:t>As </a:t>
            </a:r>
            <a:r>
              <a:rPr lang="en-US" dirty="0"/>
              <a:t>an OAMFT member you are eligible </a:t>
            </a:r>
            <a:r>
              <a:rPr lang="en-US" dirty="0" smtClean="0"/>
              <a:t>to receive </a:t>
            </a:r>
            <a:r>
              <a:rPr lang="en-US" dirty="0"/>
              <a:t>the services, resources, </a:t>
            </a:r>
            <a:r>
              <a:rPr lang="en-US" dirty="0" smtClean="0"/>
              <a:t>and conveniences </a:t>
            </a:r>
            <a:r>
              <a:rPr lang="en-US" dirty="0"/>
              <a:t>provided by the AAMFT.</a:t>
            </a:r>
          </a:p>
          <a:p>
            <a:r>
              <a:rPr lang="en-US" dirty="0" smtClean="0"/>
              <a:t>You </a:t>
            </a:r>
            <a:r>
              <a:rPr lang="en-US" dirty="0"/>
              <a:t>are also eligible for additional </a:t>
            </a:r>
            <a:r>
              <a:rPr lang="en-US" dirty="0" smtClean="0"/>
              <a:t>benefits which </a:t>
            </a:r>
            <a:r>
              <a:rPr lang="en-US" dirty="0"/>
              <a:t>include exclusive member discounts </a:t>
            </a:r>
            <a:r>
              <a:rPr lang="en-US" dirty="0" smtClean="0"/>
              <a:t>on products </a:t>
            </a:r>
            <a:r>
              <a:rPr lang="en-US" dirty="0"/>
              <a:t>and services such as </a:t>
            </a:r>
            <a:r>
              <a:rPr lang="en-US" dirty="0" smtClean="0"/>
              <a:t>OAMFT courses</a:t>
            </a:r>
            <a:r>
              <a:rPr lang="en-US" dirty="0"/>
              <a:t>, webinars, and the annual conference.</a:t>
            </a:r>
          </a:p>
          <a:p>
            <a:r>
              <a:rPr lang="en-US" b="1" dirty="0"/>
              <a:t>These are very useful for PD credits for CRPO</a:t>
            </a:r>
          </a:p>
          <a:p>
            <a:r>
              <a:rPr lang="en-US" dirty="0" smtClean="0"/>
              <a:t>The </a:t>
            </a:r>
            <a:r>
              <a:rPr lang="en-US" dirty="0"/>
              <a:t>annual registration fee is covered by </a:t>
            </a:r>
            <a:r>
              <a:rPr lang="en-US" dirty="0" smtClean="0"/>
              <a:t>the discounts </a:t>
            </a:r>
            <a:r>
              <a:rPr lang="en-US" dirty="0"/>
              <a:t>accessed for services </a:t>
            </a:r>
            <a:r>
              <a:rPr lang="en-US" dirty="0" smtClean="0"/>
              <a:t>mentioned </a:t>
            </a:r>
            <a:r>
              <a:rPr lang="en-CA" dirty="0" smtClean="0"/>
              <a:t>above</a:t>
            </a:r>
            <a:r>
              <a:rPr lang="en-CA" dirty="0"/>
              <a:t>.</a:t>
            </a:r>
          </a:p>
        </p:txBody>
      </p:sp>
    </p:spTree>
    <p:extLst>
      <p:ext uri="{BB962C8B-B14F-4D97-AF65-F5344CB8AC3E}">
        <p14:creationId xmlns:p14="http://schemas.microsoft.com/office/powerpoint/2010/main" val="940251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Your Choices – Our Opinions:</a:t>
            </a:r>
            <a:endParaRPr lang="en-CA" b="1" dirty="0"/>
          </a:p>
        </p:txBody>
      </p:sp>
      <p:sp>
        <p:nvSpPr>
          <p:cNvPr id="3" name="Content Placeholder 2"/>
          <p:cNvSpPr>
            <a:spLocks noGrp="1"/>
          </p:cNvSpPr>
          <p:nvPr>
            <p:ph idx="1"/>
          </p:nvPr>
        </p:nvSpPr>
        <p:spPr/>
        <p:txBody>
          <a:bodyPr>
            <a:normAutofit lnSpcReduction="10000"/>
          </a:bodyPr>
          <a:lstStyle/>
          <a:p>
            <a:r>
              <a:rPr lang="en-US" dirty="0" smtClean="0"/>
              <a:t>CAMFT </a:t>
            </a:r>
            <a:r>
              <a:rPr lang="en-US" dirty="0"/>
              <a:t>is currently in the process </a:t>
            </a:r>
            <a:r>
              <a:rPr lang="en-US" dirty="0" smtClean="0"/>
              <a:t>of accrediting </a:t>
            </a:r>
            <a:r>
              <a:rPr lang="en-US" dirty="0"/>
              <a:t>various training institutions </a:t>
            </a:r>
            <a:r>
              <a:rPr lang="en-US" dirty="0" smtClean="0"/>
              <a:t>and has </a:t>
            </a:r>
            <a:r>
              <a:rPr lang="en-US" dirty="0"/>
              <a:t>invited Tyndale and some 7 </a:t>
            </a:r>
            <a:r>
              <a:rPr lang="en-US" dirty="0" smtClean="0"/>
              <a:t>other Canadian </a:t>
            </a:r>
            <a:r>
              <a:rPr lang="en-US" dirty="0"/>
              <a:t>Universities and Seminaries </a:t>
            </a:r>
            <a:r>
              <a:rPr lang="en-US" dirty="0" smtClean="0"/>
              <a:t>to participate </a:t>
            </a:r>
            <a:r>
              <a:rPr lang="en-US" dirty="0"/>
              <a:t>in setting these standards</a:t>
            </a:r>
            <a:r>
              <a:rPr lang="en-US" dirty="0" smtClean="0"/>
              <a:t>.</a:t>
            </a:r>
          </a:p>
          <a:p>
            <a:endParaRPr lang="en-US" dirty="0"/>
          </a:p>
          <a:p>
            <a:r>
              <a:rPr lang="en-US" dirty="0" smtClean="0"/>
              <a:t>Tyndale has withdrawn from this group as a result of the rulings requiring accredited institutions to guarantee a percentage of the internship hours before graduation be with more than one client.</a:t>
            </a:r>
          </a:p>
          <a:p>
            <a:endParaRPr lang="en-US" dirty="0"/>
          </a:p>
          <a:p>
            <a:r>
              <a:rPr lang="en-US" dirty="0" smtClean="0"/>
              <a:t>Nevertheless, we </a:t>
            </a:r>
            <a:r>
              <a:rPr lang="en-US" dirty="0"/>
              <a:t>believe that CAMFT </a:t>
            </a:r>
            <a:r>
              <a:rPr lang="en-US" dirty="0" smtClean="0"/>
              <a:t>is more reasonable </a:t>
            </a:r>
            <a:r>
              <a:rPr lang="en-US" dirty="0"/>
              <a:t>and sensitive to Canadian </a:t>
            </a:r>
            <a:r>
              <a:rPr lang="en-US" dirty="0" smtClean="0"/>
              <a:t>needs than </a:t>
            </a:r>
            <a:r>
              <a:rPr lang="en-US" dirty="0"/>
              <a:t>we have found AAMFT to be</a:t>
            </a:r>
            <a:r>
              <a:rPr lang="en-US" dirty="0" smtClean="0"/>
              <a:t>.</a:t>
            </a:r>
          </a:p>
          <a:p>
            <a:pPr marL="0" indent="0">
              <a:buNone/>
            </a:pPr>
            <a:endParaRPr lang="en-US" dirty="0" smtClean="0"/>
          </a:p>
        </p:txBody>
      </p:sp>
    </p:spTree>
    <p:extLst>
      <p:ext uri="{BB962C8B-B14F-4D97-AF65-F5344CB8AC3E}">
        <p14:creationId xmlns:p14="http://schemas.microsoft.com/office/powerpoint/2010/main" val="2062556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dirty="0"/>
              <a:t>We believe the standards of CAMFT and OAMFT higher than other professional organizations available to graduates</a:t>
            </a:r>
            <a:r>
              <a:rPr lang="en-US" dirty="0" smtClean="0"/>
              <a:t>.</a:t>
            </a:r>
          </a:p>
          <a:p>
            <a:endParaRPr lang="en-US" dirty="0"/>
          </a:p>
          <a:p>
            <a:r>
              <a:rPr lang="en-US" dirty="0" smtClean="0"/>
              <a:t>AAMFT/OAMFT </a:t>
            </a:r>
            <a:r>
              <a:rPr lang="en-US" dirty="0"/>
              <a:t>make more sense for those who may work internationally at some point</a:t>
            </a:r>
            <a:r>
              <a:rPr lang="en-US" dirty="0" smtClean="0"/>
              <a:t>.</a:t>
            </a:r>
          </a:p>
          <a:p>
            <a:endParaRPr lang="en-US" dirty="0"/>
          </a:p>
          <a:p>
            <a:r>
              <a:rPr lang="en-US" dirty="0"/>
              <a:t>Both CAMFT and OAMFT are the professional organizations for those who wish to have a strong MFT component </a:t>
            </a:r>
            <a:r>
              <a:rPr lang="en-US" dirty="0" smtClean="0"/>
              <a:t>in</a:t>
            </a:r>
            <a:r>
              <a:rPr lang="en-US" dirty="0" smtClean="0"/>
              <a:t> </a:t>
            </a:r>
            <a:r>
              <a:rPr lang="en-US" dirty="0"/>
              <a:t>their work.</a:t>
            </a:r>
            <a:endParaRPr lang="en-CA" dirty="0"/>
          </a:p>
        </p:txBody>
      </p:sp>
    </p:spTree>
    <p:extLst>
      <p:ext uri="{BB962C8B-B14F-4D97-AF65-F5344CB8AC3E}">
        <p14:creationId xmlns:p14="http://schemas.microsoft.com/office/powerpoint/2010/main" val="42366912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Options:</a:t>
            </a:r>
            <a:endParaRPr lang="en-CA" b="1" dirty="0"/>
          </a:p>
        </p:txBody>
      </p:sp>
      <p:sp>
        <p:nvSpPr>
          <p:cNvPr id="3" name="Content Placeholder 2"/>
          <p:cNvSpPr>
            <a:spLocks noGrp="1"/>
          </p:cNvSpPr>
          <p:nvPr>
            <p:ph idx="1"/>
          </p:nvPr>
        </p:nvSpPr>
        <p:spPr/>
        <p:txBody>
          <a:bodyPr/>
          <a:lstStyle/>
          <a:p>
            <a:r>
              <a:rPr lang="en-CA" dirty="0" smtClean="0"/>
              <a:t>Professional membership is not required, but it is wise</a:t>
            </a:r>
          </a:p>
          <a:p>
            <a:r>
              <a:rPr lang="en-CA" dirty="0" smtClean="0"/>
              <a:t>Adds credibility and networking opportunities to new therapists</a:t>
            </a:r>
          </a:p>
          <a:p>
            <a:r>
              <a:rPr lang="en-CA" dirty="0" smtClean="0"/>
              <a:t>Gives benefits such as cheaper professional liability insurance, etc.</a:t>
            </a:r>
          </a:p>
          <a:p>
            <a:r>
              <a:rPr lang="en-CA" dirty="0" smtClean="0"/>
              <a:t>Opens doors to continuing educational opportunities.</a:t>
            </a:r>
          </a:p>
          <a:p>
            <a:endParaRPr lang="en-CA" dirty="0"/>
          </a:p>
          <a:p>
            <a:r>
              <a:rPr lang="en-CA" b="1" dirty="0" smtClean="0"/>
              <a:t>Other Professional Organizations: </a:t>
            </a:r>
            <a:r>
              <a:rPr lang="en-CA" dirty="0" smtClean="0"/>
              <a:t>Please see the list provided in the counselling downloads under Professional Association Handbook</a:t>
            </a:r>
            <a:endParaRPr lang="en-CA" dirty="0"/>
          </a:p>
        </p:txBody>
      </p:sp>
    </p:spTree>
    <p:extLst>
      <p:ext uri="{BB962C8B-B14F-4D97-AF65-F5344CB8AC3E}">
        <p14:creationId xmlns:p14="http://schemas.microsoft.com/office/powerpoint/2010/main" val="2688791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CRPO</a:t>
            </a:r>
          </a:p>
        </p:txBody>
      </p:sp>
      <p:sp>
        <p:nvSpPr>
          <p:cNvPr id="3" name="Content Placeholder 2"/>
          <p:cNvSpPr>
            <a:spLocks noGrp="1"/>
          </p:cNvSpPr>
          <p:nvPr>
            <p:ph idx="1"/>
          </p:nvPr>
        </p:nvSpPr>
        <p:spPr/>
        <p:txBody>
          <a:bodyPr/>
          <a:lstStyle/>
          <a:p>
            <a:r>
              <a:rPr lang="en-CA" dirty="0" smtClean="0"/>
              <a:t>AAMFT/OAMFT/CAMFT </a:t>
            </a:r>
            <a:r>
              <a:rPr lang="en-CA" dirty="0"/>
              <a:t>are </a:t>
            </a:r>
            <a:r>
              <a:rPr lang="en-CA" dirty="0" smtClean="0"/>
              <a:t>all professional </a:t>
            </a:r>
            <a:r>
              <a:rPr lang="en-CA" dirty="0"/>
              <a:t>organizations - </a:t>
            </a:r>
            <a:r>
              <a:rPr lang="en-CA" b="1" dirty="0"/>
              <a:t>membership </a:t>
            </a:r>
            <a:r>
              <a:rPr lang="en-CA" b="1" dirty="0" smtClean="0"/>
              <a:t>is </a:t>
            </a:r>
            <a:r>
              <a:rPr lang="en-US" b="1" dirty="0" smtClean="0"/>
              <a:t>wise </a:t>
            </a:r>
            <a:r>
              <a:rPr lang="en-US" b="1" dirty="0"/>
              <a:t>but not required </a:t>
            </a:r>
            <a:r>
              <a:rPr lang="en-US" dirty="0"/>
              <a:t>for practice.</a:t>
            </a:r>
          </a:p>
          <a:p>
            <a:r>
              <a:rPr lang="en-US" b="1" dirty="0" smtClean="0"/>
              <a:t>Registration </a:t>
            </a:r>
            <a:r>
              <a:rPr lang="en-US" b="1" dirty="0"/>
              <a:t>with the CRPO is required </a:t>
            </a:r>
            <a:r>
              <a:rPr lang="en-US" dirty="0" smtClean="0"/>
              <a:t>and unrelated </a:t>
            </a:r>
            <a:r>
              <a:rPr lang="en-US" dirty="0"/>
              <a:t>to membership in a </a:t>
            </a:r>
            <a:r>
              <a:rPr lang="en-US" dirty="0" smtClean="0"/>
              <a:t>professional </a:t>
            </a:r>
            <a:r>
              <a:rPr lang="en-CA" dirty="0" smtClean="0"/>
              <a:t>organization</a:t>
            </a:r>
            <a:r>
              <a:rPr lang="en-CA" dirty="0"/>
              <a:t>.</a:t>
            </a:r>
          </a:p>
        </p:txBody>
      </p:sp>
    </p:spTree>
    <p:extLst>
      <p:ext uri="{BB962C8B-B14F-4D97-AF65-F5344CB8AC3E}">
        <p14:creationId xmlns:p14="http://schemas.microsoft.com/office/powerpoint/2010/main" val="4287204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a:t>The College of </a:t>
            </a:r>
            <a:r>
              <a:rPr lang="en-CA" dirty="0" smtClean="0"/>
              <a:t>Registered Psychotherapists </a:t>
            </a:r>
            <a:r>
              <a:rPr lang="en-CA" dirty="0"/>
              <a:t>of Ontario</a:t>
            </a:r>
          </a:p>
          <a:p>
            <a:r>
              <a:rPr lang="en-CA" dirty="0" smtClean="0"/>
              <a:t>http</a:t>
            </a:r>
            <a:r>
              <a:rPr lang="en-CA" dirty="0"/>
              <a:t>://www.crpo.ca/</a:t>
            </a:r>
          </a:p>
        </p:txBody>
      </p:sp>
    </p:spTree>
    <p:extLst>
      <p:ext uri="{BB962C8B-B14F-4D97-AF65-F5344CB8AC3E}">
        <p14:creationId xmlns:p14="http://schemas.microsoft.com/office/powerpoint/2010/main" val="1133932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Controlled Act of Psychotherapy</a:t>
            </a:r>
          </a:p>
        </p:txBody>
      </p:sp>
      <p:sp>
        <p:nvSpPr>
          <p:cNvPr id="3" name="Content Placeholder 2"/>
          <p:cNvSpPr>
            <a:spLocks noGrp="1"/>
          </p:cNvSpPr>
          <p:nvPr>
            <p:ph idx="1"/>
          </p:nvPr>
        </p:nvSpPr>
        <p:spPr/>
        <p:txBody>
          <a:bodyPr/>
          <a:lstStyle/>
          <a:p>
            <a:r>
              <a:rPr lang="en-US" dirty="0" smtClean="0"/>
              <a:t>The </a:t>
            </a:r>
            <a:r>
              <a:rPr lang="en-US" dirty="0"/>
              <a:t>controlled act of </a:t>
            </a:r>
            <a:r>
              <a:rPr lang="en-US" b="1" dirty="0"/>
              <a:t>psychotherapy </a:t>
            </a:r>
            <a:r>
              <a:rPr lang="en-US" dirty="0"/>
              <a:t>has </a:t>
            </a:r>
            <a:r>
              <a:rPr lang="en-US" dirty="0" smtClean="0"/>
              <a:t>been proclaimed </a:t>
            </a:r>
            <a:r>
              <a:rPr lang="en-US" dirty="0"/>
              <a:t>and is </a:t>
            </a:r>
            <a:r>
              <a:rPr lang="en-US" b="1" dirty="0"/>
              <a:t>one of 14 "</a:t>
            </a:r>
            <a:r>
              <a:rPr lang="en-US" b="1" dirty="0" smtClean="0"/>
              <a:t>controlled acts</a:t>
            </a:r>
            <a:r>
              <a:rPr lang="en-US" b="1" dirty="0"/>
              <a:t>" </a:t>
            </a:r>
            <a:r>
              <a:rPr lang="en-US" dirty="0"/>
              <a:t>or healthcare activities which </a:t>
            </a:r>
            <a:r>
              <a:rPr lang="en-US" dirty="0" smtClean="0"/>
              <a:t>are restricted </a:t>
            </a:r>
            <a:r>
              <a:rPr lang="en-US" dirty="0"/>
              <a:t>to members of certain </a:t>
            </a:r>
            <a:r>
              <a:rPr lang="en-US" dirty="0" smtClean="0"/>
              <a:t>regulated </a:t>
            </a:r>
            <a:r>
              <a:rPr lang="en-CA" dirty="0" smtClean="0"/>
              <a:t>professions</a:t>
            </a:r>
            <a:r>
              <a:rPr lang="en-CA" dirty="0"/>
              <a:t>.</a:t>
            </a:r>
          </a:p>
        </p:txBody>
      </p:sp>
    </p:spTree>
    <p:extLst>
      <p:ext uri="{BB962C8B-B14F-4D97-AF65-F5344CB8AC3E}">
        <p14:creationId xmlns:p14="http://schemas.microsoft.com/office/powerpoint/2010/main" val="226739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American </a:t>
            </a:r>
            <a:r>
              <a:rPr lang="en-CA" dirty="0"/>
              <a:t>Association for Marriage and Family </a:t>
            </a:r>
            <a:r>
              <a:rPr lang="en-CA" dirty="0" smtClean="0"/>
              <a:t>Therapy  (AAMFT)</a:t>
            </a:r>
            <a:endParaRPr lang="en-CA" b="1" dirty="0"/>
          </a:p>
        </p:txBody>
      </p:sp>
      <p:sp>
        <p:nvSpPr>
          <p:cNvPr id="3" name="Content Placeholder 2"/>
          <p:cNvSpPr>
            <a:spLocks noGrp="1"/>
          </p:cNvSpPr>
          <p:nvPr>
            <p:ph idx="1"/>
          </p:nvPr>
        </p:nvSpPr>
        <p:spPr/>
        <p:txBody>
          <a:bodyPr/>
          <a:lstStyle/>
          <a:p>
            <a:r>
              <a:rPr lang="en-US" dirty="0" smtClean="0"/>
              <a:t>Developed in the US and provides </a:t>
            </a:r>
            <a:r>
              <a:rPr lang="en-US" dirty="0"/>
              <a:t>a unified voice for many </a:t>
            </a:r>
            <a:r>
              <a:rPr lang="en-US" dirty="0" smtClean="0"/>
              <a:t>marriage and </a:t>
            </a:r>
            <a:r>
              <a:rPr lang="en-US" dirty="0"/>
              <a:t>family therapists and is somewhat </a:t>
            </a:r>
            <a:r>
              <a:rPr lang="en-US" dirty="0" smtClean="0"/>
              <a:t>known </a:t>
            </a:r>
            <a:r>
              <a:rPr lang="en-CA" dirty="0" smtClean="0"/>
              <a:t>internationally.</a:t>
            </a:r>
            <a:endParaRPr lang="en-CA" dirty="0"/>
          </a:p>
          <a:p>
            <a:r>
              <a:rPr lang="en-CA" dirty="0" smtClean="0"/>
              <a:t>Best choice for those who plan to work in the US or internationally or who want membership in the OAMFT (Ontario Association for Marriage and Family Therapy)</a:t>
            </a:r>
            <a:endParaRPr lang="en-CA" dirty="0"/>
          </a:p>
        </p:txBody>
      </p:sp>
    </p:spTree>
    <p:extLst>
      <p:ext uri="{BB962C8B-B14F-4D97-AF65-F5344CB8AC3E}">
        <p14:creationId xmlns:p14="http://schemas.microsoft.com/office/powerpoint/2010/main" val="244106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b="1" dirty="0"/>
              <a:t>The RHPA defines the controlled act </a:t>
            </a:r>
            <a:r>
              <a:rPr lang="en-US" b="1" dirty="0" smtClean="0"/>
              <a:t>of </a:t>
            </a:r>
            <a:r>
              <a:rPr lang="en-CA" b="1" dirty="0" smtClean="0"/>
              <a:t>psychotherapy </a:t>
            </a:r>
            <a:r>
              <a:rPr lang="en-CA" b="1" dirty="0"/>
              <a:t>as follows:</a:t>
            </a:r>
          </a:p>
          <a:p>
            <a:pPr marL="0" indent="0">
              <a:buNone/>
            </a:pPr>
            <a:r>
              <a:rPr lang="en-US" dirty="0"/>
              <a:t>“Treating, by means of psychotherapy </a:t>
            </a:r>
            <a:r>
              <a:rPr lang="en-US" dirty="0" smtClean="0"/>
              <a:t>technique, delivered </a:t>
            </a:r>
            <a:r>
              <a:rPr lang="en-US" dirty="0"/>
              <a:t>through a therapeutic relationship, </a:t>
            </a:r>
            <a:r>
              <a:rPr lang="en-US" dirty="0" smtClean="0"/>
              <a:t>an individual’s </a:t>
            </a:r>
            <a:r>
              <a:rPr lang="en-US" dirty="0"/>
              <a:t>serious disorder of </a:t>
            </a:r>
            <a:r>
              <a:rPr lang="en-US" dirty="0" smtClean="0"/>
              <a:t>thought, </a:t>
            </a:r>
            <a:r>
              <a:rPr lang="en-CA" dirty="0" smtClean="0"/>
              <a:t>cognition</a:t>
            </a:r>
            <a:r>
              <a:rPr lang="en-CA" dirty="0"/>
              <a:t>, mood, emotional </a:t>
            </a:r>
            <a:r>
              <a:rPr lang="en-CA" dirty="0" smtClean="0"/>
              <a:t>regulation, </a:t>
            </a:r>
            <a:r>
              <a:rPr lang="en-US" dirty="0" smtClean="0"/>
              <a:t>perception </a:t>
            </a:r>
            <a:r>
              <a:rPr lang="en-US" dirty="0"/>
              <a:t>or memory that may seriously </a:t>
            </a:r>
            <a:r>
              <a:rPr lang="en-US" dirty="0" smtClean="0"/>
              <a:t>impair the </a:t>
            </a:r>
            <a:r>
              <a:rPr lang="en-US" dirty="0"/>
              <a:t>individual’s judgment, insight, </a:t>
            </a:r>
            <a:r>
              <a:rPr lang="en-US" dirty="0" smtClean="0"/>
              <a:t>behaviour, </a:t>
            </a:r>
            <a:r>
              <a:rPr lang="en-CA" dirty="0" smtClean="0"/>
              <a:t>communication </a:t>
            </a:r>
            <a:r>
              <a:rPr lang="en-CA" dirty="0"/>
              <a:t>or social functioning.”</a:t>
            </a:r>
          </a:p>
        </p:txBody>
      </p:sp>
    </p:spTree>
    <p:extLst>
      <p:ext uri="{BB962C8B-B14F-4D97-AF65-F5344CB8AC3E}">
        <p14:creationId xmlns:p14="http://schemas.microsoft.com/office/powerpoint/2010/main" val="2345640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a:t>CRPO Registration Categories</a:t>
            </a:r>
          </a:p>
          <a:p>
            <a:pPr marL="0" indent="0">
              <a:buNone/>
            </a:pPr>
            <a:r>
              <a:rPr lang="en-CA" dirty="0"/>
              <a:t> </a:t>
            </a:r>
            <a:r>
              <a:rPr lang="en-CA" dirty="0" smtClean="0"/>
              <a:t>      Qualifying </a:t>
            </a:r>
            <a:r>
              <a:rPr lang="en-CA" dirty="0"/>
              <a:t>Member</a:t>
            </a:r>
          </a:p>
          <a:p>
            <a:pPr marL="0" indent="0">
              <a:buNone/>
            </a:pPr>
            <a:r>
              <a:rPr lang="en-US" dirty="0"/>
              <a:t> </a:t>
            </a:r>
            <a:r>
              <a:rPr lang="en-US" dirty="0" smtClean="0"/>
              <a:t>      Registered </a:t>
            </a:r>
            <a:r>
              <a:rPr lang="en-US" dirty="0"/>
              <a:t>Member – still under supervision</a:t>
            </a:r>
          </a:p>
          <a:p>
            <a:pPr marL="0" indent="0">
              <a:buNone/>
            </a:pPr>
            <a:r>
              <a:rPr lang="en-CA" dirty="0"/>
              <a:t> </a:t>
            </a:r>
            <a:r>
              <a:rPr lang="en-CA" dirty="0" smtClean="0"/>
              <a:t>      Registered </a:t>
            </a:r>
            <a:r>
              <a:rPr lang="en-CA" dirty="0"/>
              <a:t>Member – independent practice</a:t>
            </a:r>
          </a:p>
        </p:txBody>
      </p:sp>
    </p:spTree>
    <p:extLst>
      <p:ext uri="{BB962C8B-B14F-4D97-AF65-F5344CB8AC3E}">
        <p14:creationId xmlns:p14="http://schemas.microsoft.com/office/powerpoint/2010/main" val="20588404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a:t>Steps toward Registration</a:t>
            </a:r>
          </a:p>
        </p:txBody>
      </p:sp>
    </p:spTree>
    <p:extLst>
      <p:ext uri="{BB962C8B-B14F-4D97-AF65-F5344CB8AC3E}">
        <p14:creationId xmlns:p14="http://schemas.microsoft.com/office/powerpoint/2010/main" val="6438203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is a “regular applicant”?</a:t>
            </a:r>
            <a:br>
              <a:rPr lang="en-US" b="1" dirty="0"/>
            </a:br>
            <a:endParaRPr lang="en-CA" b="1" dirty="0"/>
          </a:p>
        </p:txBody>
      </p:sp>
      <p:sp>
        <p:nvSpPr>
          <p:cNvPr id="3" name="Content Placeholder 2"/>
          <p:cNvSpPr>
            <a:spLocks noGrp="1"/>
          </p:cNvSpPr>
          <p:nvPr>
            <p:ph idx="1"/>
          </p:nvPr>
        </p:nvSpPr>
        <p:spPr/>
        <p:txBody>
          <a:bodyPr/>
          <a:lstStyle/>
          <a:p>
            <a:r>
              <a:rPr lang="en-US" dirty="0" smtClean="0"/>
              <a:t>All </a:t>
            </a:r>
            <a:r>
              <a:rPr lang="en-US" dirty="0"/>
              <a:t>applicants are regular applicants, </a:t>
            </a:r>
            <a:r>
              <a:rPr lang="en-US" dirty="0" smtClean="0"/>
              <a:t>except those </a:t>
            </a:r>
            <a:r>
              <a:rPr lang="en-US" dirty="0"/>
              <a:t>already registered in another province </a:t>
            </a:r>
            <a:r>
              <a:rPr lang="en-US" dirty="0" smtClean="0"/>
              <a:t>or territory </a:t>
            </a:r>
            <a:r>
              <a:rPr lang="en-US" dirty="0"/>
              <a:t>who are applying for registration </a:t>
            </a:r>
            <a:r>
              <a:rPr lang="en-US" dirty="0" smtClean="0"/>
              <a:t>in Ontario </a:t>
            </a:r>
            <a:r>
              <a:rPr lang="en-US" dirty="0"/>
              <a:t>under </a:t>
            </a:r>
            <a:r>
              <a:rPr lang="en-US" dirty="0" err="1"/>
              <a:t>labour</a:t>
            </a:r>
            <a:r>
              <a:rPr lang="en-US" dirty="0"/>
              <a:t> mobility rules.</a:t>
            </a:r>
            <a:endParaRPr lang="en-CA" dirty="0"/>
          </a:p>
        </p:txBody>
      </p:sp>
    </p:spTree>
    <p:extLst>
      <p:ext uri="{BB962C8B-B14F-4D97-AF65-F5344CB8AC3E}">
        <p14:creationId xmlns:p14="http://schemas.microsoft.com/office/powerpoint/2010/main" val="16757249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US" dirty="0"/>
              <a:t>In general, regular applicants are </a:t>
            </a:r>
            <a:r>
              <a:rPr lang="en-US" dirty="0" smtClean="0"/>
              <a:t>individuals who </a:t>
            </a:r>
            <a:r>
              <a:rPr lang="en-US" dirty="0"/>
              <a:t>have </a:t>
            </a:r>
            <a:r>
              <a:rPr lang="en-US" b="1" dirty="0"/>
              <a:t>recently completed </a:t>
            </a:r>
            <a:r>
              <a:rPr lang="en-US" b="1" dirty="0" smtClean="0"/>
              <a:t>graduate-level p</a:t>
            </a:r>
            <a:r>
              <a:rPr lang="en-CA" b="1" dirty="0" err="1" smtClean="0"/>
              <a:t>sychotherapy</a:t>
            </a:r>
            <a:r>
              <a:rPr lang="en-CA" b="1" dirty="0" smtClean="0"/>
              <a:t> programs</a:t>
            </a:r>
            <a:r>
              <a:rPr lang="en-CA" b="1" dirty="0"/>
              <a:t>:</a:t>
            </a:r>
          </a:p>
          <a:p>
            <a:r>
              <a:rPr lang="en-US" dirty="0" smtClean="0"/>
              <a:t>May </a:t>
            </a:r>
            <a:r>
              <a:rPr lang="en-US" dirty="0"/>
              <a:t>be an independent </a:t>
            </a:r>
            <a:r>
              <a:rPr lang="en-US" dirty="0" smtClean="0"/>
              <a:t>psychotherapy program </a:t>
            </a:r>
            <a:r>
              <a:rPr lang="en-US" dirty="0"/>
              <a:t>that requires an undergraduate </a:t>
            </a:r>
            <a:r>
              <a:rPr lang="en-US" dirty="0" smtClean="0"/>
              <a:t>degree </a:t>
            </a:r>
            <a:r>
              <a:rPr lang="en-CA" dirty="0" smtClean="0"/>
              <a:t>for </a:t>
            </a:r>
            <a:r>
              <a:rPr lang="en-CA" dirty="0"/>
              <a:t>admission</a:t>
            </a:r>
          </a:p>
          <a:p>
            <a:r>
              <a:rPr lang="en-US" dirty="0" smtClean="0"/>
              <a:t>May </a:t>
            </a:r>
            <a:r>
              <a:rPr lang="en-US" dirty="0"/>
              <a:t>be </a:t>
            </a:r>
            <a:r>
              <a:rPr lang="en-US" dirty="0" smtClean="0"/>
              <a:t>in a </a:t>
            </a:r>
            <a:r>
              <a:rPr lang="en-US" dirty="0"/>
              <a:t>university master’s programs.</a:t>
            </a:r>
            <a:endParaRPr lang="en-CA" dirty="0"/>
          </a:p>
        </p:txBody>
      </p:sp>
    </p:spTree>
    <p:extLst>
      <p:ext uri="{BB962C8B-B14F-4D97-AF65-F5344CB8AC3E}">
        <p14:creationId xmlns:p14="http://schemas.microsoft.com/office/powerpoint/2010/main" val="24982510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dirty="0"/>
              <a:t>Tyndale’s </a:t>
            </a:r>
            <a:r>
              <a:rPr lang="en-US" b="1" dirty="0" err="1"/>
              <a:t>Mdiv</a:t>
            </a:r>
            <a:r>
              <a:rPr lang="en-US" b="1" dirty="0"/>
              <a:t> Counselling Major </a:t>
            </a:r>
            <a:r>
              <a:rPr lang="en-US" b="1" dirty="0" smtClean="0"/>
              <a:t>Clinical Track </a:t>
            </a:r>
            <a:r>
              <a:rPr lang="en-US" dirty="0"/>
              <a:t>has been recognized as an education </a:t>
            </a:r>
            <a:r>
              <a:rPr lang="en-US" dirty="0" smtClean="0"/>
              <a:t>and training </a:t>
            </a:r>
            <a:r>
              <a:rPr lang="en-US" dirty="0"/>
              <a:t>program by the CRPO</a:t>
            </a:r>
          </a:p>
          <a:p>
            <a:r>
              <a:rPr lang="en-US" dirty="0"/>
              <a:t>This permits students of that track to apply </a:t>
            </a:r>
            <a:r>
              <a:rPr lang="en-US" dirty="0" smtClean="0"/>
              <a:t>more easily </a:t>
            </a:r>
            <a:r>
              <a:rPr lang="en-US" dirty="0"/>
              <a:t>to the CRPO without </a:t>
            </a:r>
            <a:r>
              <a:rPr lang="en-US" dirty="0" smtClean="0"/>
              <a:t>having </a:t>
            </a:r>
            <a:r>
              <a:rPr lang="en-US" dirty="0"/>
              <a:t>to prove </a:t>
            </a:r>
            <a:r>
              <a:rPr lang="en-US" dirty="0" smtClean="0"/>
              <a:t>their c</a:t>
            </a:r>
            <a:r>
              <a:rPr lang="en-CA" dirty="0" err="1" smtClean="0"/>
              <a:t>ompetencies</a:t>
            </a:r>
            <a:r>
              <a:rPr lang="en-CA" dirty="0" smtClean="0"/>
              <a:t> individually.  </a:t>
            </a:r>
            <a:endParaRPr lang="en-CA" dirty="0"/>
          </a:p>
        </p:txBody>
      </p:sp>
    </p:spTree>
    <p:extLst>
      <p:ext uri="{BB962C8B-B14F-4D97-AF65-F5344CB8AC3E}">
        <p14:creationId xmlns:p14="http://schemas.microsoft.com/office/powerpoint/2010/main" val="13065069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lnSpcReduction="10000"/>
          </a:bodyPr>
          <a:lstStyle/>
          <a:p>
            <a:pPr marL="0" indent="0">
              <a:buNone/>
            </a:pPr>
            <a:r>
              <a:rPr lang="en-CA" dirty="0"/>
              <a:t>CRPO applicants must complete:</a:t>
            </a:r>
          </a:p>
          <a:p>
            <a:r>
              <a:rPr lang="en-US" b="1" dirty="0" smtClean="0"/>
              <a:t>their </a:t>
            </a:r>
            <a:r>
              <a:rPr lang="en-US" b="1" dirty="0"/>
              <a:t>education and training program </a:t>
            </a:r>
            <a:r>
              <a:rPr lang="en-US" b="1" dirty="0" smtClean="0"/>
              <a:t>within one </a:t>
            </a:r>
            <a:r>
              <a:rPr lang="en-US" b="1" dirty="0"/>
              <a:t>year immediately prior to application; </a:t>
            </a:r>
            <a:r>
              <a:rPr lang="en-US" b="1" dirty="0" smtClean="0"/>
              <a:t>or</a:t>
            </a:r>
          </a:p>
          <a:p>
            <a:r>
              <a:rPr lang="en-US" dirty="0" smtClean="0"/>
              <a:t> </a:t>
            </a:r>
            <a:r>
              <a:rPr lang="en-US" dirty="0"/>
              <a:t>their clinical experience requirement </a:t>
            </a:r>
            <a:r>
              <a:rPr lang="en-US" dirty="0" smtClean="0"/>
              <a:t>within the </a:t>
            </a:r>
            <a:r>
              <a:rPr lang="en-US" dirty="0"/>
              <a:t>one year immediately prior to application;</a:t>
            </a:r>
          </a:p>
          <a:p>
            <a:pPr marL="0" indent="0">
              <a:buNone/>
            </a:pPr>
            <a:r>
              <a:rPr lang="en-CA" b="1" dirty="0" smtClean="0"/>
              <a:t>  or</a:t>
            </a:r>
            <a:endParaRPr lang="en-CA" b="1" dirty="0"/>
          </a:p>
          <a:p>
            <a:r>
              <a:rPr lang="en-US" dirty="0" smtClean="0"/>
              <a:t>750 </a:t>
            </a:r>
            <a:r>
              <a:rPr lang="en-US" dirty="0"/>
              <a:t>currency hours within the three </a:t>
            </a:r>
            <a:r>
              <a:rPr lang="en-US" dirty="0" smtClean="0"/>
              <a:t>years immediately </a:t>
            </a:r>
            <a:r>
              <a:rPr lang="en-US" dirty="0"/>
              <a:t>prior to application</a:t>
            </a:r>
            <a:r>
              <a:rPr lang="en-US" dirty="0" smtClean="0"/>
              <a:t>;</a:t>
            </a:r>
          </a:p>
          <a:p>
            <a:pPr marL="0" indent="0">
              <a:buNone/>
            </a:pPr>
            <a:r>
              <a:rPr lang="en-US" b="1" dirty="0"/>
              <a:t> </a:t>
            </a:r>
            <a:r>
              <a:rPr lang="en-US" b="1" dirty="0" smtClean="0"/>
              <a:t> or</a:t>
            </a:r>
            <a:endParaRPr lang="en-US" b="1" dirty="0"/>
          </a:p>
          <a:p>
            <a:r>
              <a:rPr lang="en-US" dirty="0" smtClean="0"/>
              <a:t>upgrading </a:t>
            </a:r>
            <a:r>
              <a:rPr lang="en-US" dirty="0"/>
              <a:t>activities approved by </a:t>
            </a:r>
            <a:r>
              <a:rPr lang="en-US" dirty="0" smtClean="0"/>
              <a:t>Registration </a:t>
            </a:r>
            <a:r>
              <a:rPr lang="en-CA" dirty="0" smtClean="0"/>
              <a:t>Committee</a:t>
            </a:r>
            <a:r>
              <a:rPr lang="en-CA" dirty="0"/>
              <a:t>.</a:t>
            </a:r>
          </a:p>
        </p:txBody>
      </p:sp>
    </p:spTree>
    <p:extLst>
      <p:ext uri="{BB962C8B-B14F-4D97-AF65-F5344CB8AC3E}">
        <p14:creationId xmlns:p14="http://schemas.microsoft.com/office/powerpoint/2010/main" val="18756494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a:t>Registration requirements for</a:t>
            </a:r>
            <a:br>
              <a:rPr lang="en-CA" b="1" dirty="0"/>
            </a:br>
            <a:r>
              <a:rPr lang="en-CA" b="1" dirty="0"/>
              <a:t>regular applicants</a:t>
            </a:r>
            <a:br>
              <a:rPr lang="en-CA" b="1" dirty="0"/>
            </a:br>
            <a:endParaRPr lang="en-CA" dirty="0"/>
          </a:p>
        </p:txBody>
      </p:sp>
      <p:sp>
        <p:nvSpPr>
          <p:cNvPr id="3" name="Content Placeholder 2"/>
          <p:cNvSpPr>
            <a:spLocks noGrp="1"/>
          </p:cNvSpPr>
          <p:nvPr>
            <p:ph idx="1"/>
          </p:nvPr>
        </p:nvSpPr>
        <p:spPr/>
        <p:txBody>
          <a:bodyPr/>
          <a:lstStyle/>
          <a:p>
            <a:r>
              <a:rPr lang="en-US" dirty="0" smtClean="0"/>
              <a:t>In </a:t>
            </a:r>
            <a:r>
              <a:rPr lang="en-US" dirty="0"/>
              <a:t>addition to meeting the </a:t>
            </a:r>
            <a:r>
              <a:rPr lang="en-US" dirty="0" smtClean="0"/>
              <a:t>educational requirements </a:t>
            </a:r>
            <a:r>
              <a:rPr lang="en-US" dirty="0"/>
              <a:t>for all applicants, </a:t>
            </a:r>
            <a:r>
              <a:rPr lang="en-US" dirty="0" smtClean="0"/>
              <a:t>regular applicants </a:t>
            </a:r>
            <a:r>
              <a:rPr lang="en-US" dirty="0"/>
              <a:t>must complete the following: </a:t>
            </a:r>
            <a:endParaRPr lang="en-US" dirty="0" smtClean="0"/>
          </a:p>
          <a:p>
            <a:pPr marL="0" indent="0">
              <a:buNone/>
            </a:pPr>
            <a:r>
              <a:rPr lang="en-US" b="1" dirty="0" smtClean="0"/>
              <a:t>  The </a:t>
            </a:r>
            <a:r>
              <a:rPr lang="en-CA" b="1" dirty="0" smtClean="0"/>
              <a:t>Professional </a:t>
            </a:r>
            <a:r>
              <a:rPr lang="en-CA" b="1" dirty="0"/>
              <a:t>Practice &amp; Jurisprudence </a:t>
            </a:r>
            <a:r>
              <a:rPr lang="en-CA" b="1" dirty="0" smtClean="0"/>
              <a:t>e-Learning </a:t>
            </a:r>
            <a:r>
              <a:rPr lang="en-CA" b="1" dirty="0"/>
              <a:t>Module</a:t>
            </a:r>
            <a:endParaRPr lang="en-CA" dirty="0"/>
          </a:p>
        </p:txBody>
      </p:sp>
    </p:spTree>
    <p:extLst>
      <p:ext uri="{BB962C8B-B14F-4D97-AF65-F5344CB8AC3E}">
        <p14:creationId xmlns:p14="http://schemas.microsoft.com/office/powerpoint/2010/main" val="11933245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Qualifying </a:t>
            </a:r>
            <a:r>
              <a:rPr lang="en-CA" dirty="0" smtClean="0"/>
              <a:t>Members:</a:t>
            </a:r>
            <a:endParaRPr lang="en-CA" dirty="0"/>
          </a:p>
        </p:txBody>
      </p:sp>
      <p:sp>
        <p:nvSpPr>
          <p:cNvPr id="3" name="Content Placeholder 2"/>
          <p:cNvSpPr>
            <a:spLocks noGrp="1"/>
          </p:cNvSpPr>
          <p:nvPr>
            <p:ph idx="1"/>
          </p:nvPr>
        </p:nvSpPr>
        <p:spPr/>
        <p:txBody>
          <a:bodyPr>
            <a:normAutofit/>
          </a:bodyPr>
          <a:lstStyle/>
          <a:p>
            <a:r>
              <a:rPr lang="en-US" dirty="0" smtClean="0"/>
              <a:t>Virtually </a:t>
            </a:r>
            <a:r>
              <a:rPr lang="en-US" dirty="0"/>
              <a:t>all regular applicants will spend </a:t>
            </a:r>
            <a:r>
              <a:rPr lang="en-US" dirty="0" smtClean="0"/>
              <a:t>a period </a:t>
            </a:r>
            <a:r>
              <a:rPr lang="en-US" dirty="0"/>
              <a:t>of time as a Qualifying Member, i.e. </a:t>
            </a:r>
            <a:r>
              <a:rPr lang="en-US" dirty="0" smtClean="0"/>
              <a:t>RP (Qualifying</a:t>
            </a:r>
            <a:r>
              <a:rPr lang="en-US" dirty="0"/>
              <a:t>), until they are deemed eligible </a:t>
            </a:r>
            <a:r>
              <a:rPr lang="en-US" dirty="0" smtClean="0"/>
              <a:t>to write </a:t>
            </a:r>
            <a:r>
              <a:rPr lang="en-US" dirty="0"/>
              <a:t>the registration exam and </a:t>
            </a:r>
            <a:r>
              <a:rPr lang="en-US" dirty="0" smtClean="0"/>
              <a:t>have </a:t>
            </a:r>
            <a:r>
              <a:rPr lang="en-CA" dirty="0" smtClean="0"/>
              <a:t>successfully </a:t>
            </a:r>
            <a:r>
              <a:rPr lang="en-CA" dirty="0"/>
              <a:t>completed it</a:t>
            </a:r>
            <a:r>
              <a:rPr lang="en-CA" dirty="0" smtClean="0"/>
              <a:t>.</a:t>
            </a:r>
          </a:p>
          <a:p>
            <a:endParaRPr lang="en-CA" dirty="0"/>
          </a:p>
          <a:p>
            <a:r>
              <a:rPr lang="en-US" dirty="0" smtClean="0"/>
              <a:t>To </a:t>
            </a:r>
            <a:r>
              <a:rPr lang="en-US" dirty="0"/>
              <a:t>be eligible to write the exam, a </a:t>
            </a:r>
            <a:r>
              <a:rPr lang="en-US" dirty="0" smtClean="0"/>
              <a:t>Qualifying Member </a:t>
            </a:r>
            <a:r>
              <a:rPr lang="en-US" dirty="0"/>
              <a:t>must have completed all </a:t>
            </a:r>
            <a:r>
              <a:rPr lang="en-US" dirty="0" smtClean="0"/>
              <a:t>education and </a:t>
            </a:r>
            <a:r>
              <a:rPr lang="en-US" dirty="0"/>
              <a:t>training requirements for RP </a:t>
            </a:r>
            <a:r>
              <a:rPr lang="en-US" dirty="0" smtClean="0"/>
              <a:t>registration,</a:t>
            </a:r>
          </a:p>
          <a:p>
            <a:pPr marL="0" indent="0">
              <a:buNone/>
            </a:pPr>
            <a:r>
              <a:rPr lang="en-US" dirty="0"/>
              <a:t> </a:t>
            </a:r>
            <a:r>
              <a:rPr lang="en-US" dirty="0" smtClean="0"/>
              <a:t>  but </a:t>
            </a:r>
            <a:r>
              <a:rPr lang="en-US" dirty="0"/>
              <a:t>not necessarily all required direct </a:t>
            </a:r>
            <a:r>
              <a:rPr lang="en-US" dirty="0" smtClean="0"/>
              <a:t>client contact </a:t>
            </a:r>
            <a:r>
              <a:rPr lang="en-US" dirty="0"/>
              <a:t>hours and </a:t>
            </a:r>
            <a:r>
              <a:rPr lang="en-US" dirty="0" smtClean="0"/>
              <a:t>clinical</a:t>
            </a:r>
          </a:p>
          <a:p>
            <a:pPr marL="0" indent="0">
              <a:buNone/>
            </a:pPr>
            <a:r>
              <a:rPr lang="en-US" dirty="0" smtClean="0"/>
              <a:t>   supervision </a:t>
            </a:r>
            <a:r>
              <a:rPr lang="en-US" dirty="0"/>
              <a:t>hours.</a:t>
            </a:r>
            <a:endParaRPr lang="en-CA" dirty="0"/>
          </a:p>
        </p:txBody>
      </p:sp>
    </p:spTree>
    <p:extLst>
      <p:ext uri="{BB962C8B-B14F-4D97-AF65-F5344CB8AC3E}">
        <p14:creationId xmlns:p14="http://schemas.microsoft.com/office/powerpoint/2010/main" val="815979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Qualifying Members</a:t>
            </a:r>
            <a:br>
              <a:rPr lang="en-CA" dirty="0"/>
            </a:br>
            <a:endParaRPr lang="en-CA" dirty="0"/>
          </a:p>
        </p:txBody>
      </p:sp>
      <p:sp>
        <p:nvSpPr>
          <p:cNvPr id="3" name="Content Placeholder 2"/>
          <p:cNvSpPr>
            <a:spLocks noGrp="1"/>
          </p:cNvSpPr>
          <p:nvPr>
            <p:ph idx="1"/>
          </p:nvPr>
        </p:nvSpPr>
        <p:spPr/>
        <p:txBody>
          <a:bodyPr/>
          <a:lstStyle/>
          <a:p>
            <a:r>
              <a:rPr lang="en-US" dirty="0" smtClean="0"/>
              <a:t>When </a:t>
            </a:r>
            <a:r>
              <a:rPr lang="en-US" dirty="0"/>
              <a:t>all requirements have been </a:t>
            </a:r>
            <a:r>
              <a:rPr lang="en-US" dirty="0" smtClean="0"/>
              <a:t>completed, the </a:t>
            </a:r>
            <a:r>
              <a:rPr lang="en-US" dirty="0"/>
              <a:t>RP (Qualifying) will move to full </a:t>
            </a:r>
            <a:r>
              <a:rPr lang="en-US" dirty="0" smtClean="0"/>
              <a:t>RP status</a:t>
            </a:r>
            <a:r>
              <a:rPr lang="en-US" dirty="0"/>
              <a:t>. (completed the competencies exam </a:t>
            </a:r>
            <a:r>
              <a:rPr lang="en-US" dirty="0" smtClean="0"/>
              <a:t>and 450 </a:t>
            </a:r>
            <a:r>
              <a:rPr lang="en-US" dirty="0"/>
              <a:t>direct contact hours with </a:t>
            </a:r>
            <a:r>
              <a:rPr lang="en-US" dirty="0" smtClean="0"/>
              <a:t>appropriate amount of supervision</a:t>
            </a:r>
            <a:r>
              <a:rPr lang="en-US" dirty="0"/>
              <a:t>)</a:t>
            </a:r>
            <a:endParaRPr lang="en-CA" dirty="0"/>
          </a:p>
        </p:txBody>
      </p:sp>
    </p:spTree>
    <p:extLst>
      <p:ext uri="{BB962C8B-B14F-4D97-AF65-F5344CB8AC3E}">
        <p14:creationId xmlns:p14="http://schemas.microsoft.com/office/powerpoint/2010/main" val="828734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Membership Categories</a:t>
            </a:r>
            <a:br>
              <a:rPr lang="en-CA" dirty="0"/>
            </a:br>
            <a:endParaRPr lang="en-CA" dirty="0"/>
          </a:p>
        </p:txBody>
      </p:sp>
      <p:sp>
        <p:nvSpPr>
          <p:cNvPr id="3" name="Content Placeholder 2"/>
          <p:cNvSpPr>
            <a:spLocks noGrp="1"/>
          </p:cNvSpPr>
          <p:nvPr>
            <p:ph idx="1"/>
          </p:nvPr>
        </p:nvSpPr>
        <p:spPr/>
        <p:txBody>
          <a:bodyPr/>
          <a:lstStyle/>
          <a:p>
            <a:r>
              <a:rPr lang="en-CA" dirty="0" smtClean="0"/>
              <a:t>Student</a:t>
            </a:r>
            <a:endParaRPr lang="en-CA" dirty="0"/>
          </a:p>
          <a:p>
            <a:r>
              <a:rPr lang="en-CA" dirty="0" smtClean="0"/>
              <a:t>Pre-Clinical </a:t>
            </a:r>
            <a:r>
              <a:rPr lang="en-CA" dirty="0"/>
              <a:t>Fellow</a:t>
            </a:r>
          </a:p>
          <a:p>
            <a:r>
              <a:rPr lang="en-CA" dirty="0" smtClean="0"/>
              <a:t>Clinical </a:t>
            </a:r>
            <a:r>
              <a:rPr lang="en-CA" dirty="0"/>
              <a:t>Fellow</a:t>
            </a:r>
          </a:p>
        </p:txBody>
      </p:sp>
    </p:spTree>
    <p:extLst>
      <p:ext uri="{BB962C8B-B14F-4D97-AF65-F5344CB8AC3E}">
        <p14:creationId xmlns:p14="http://schemas.microsoft.com/office/powerpoint/2010/main" val="7003149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RP Qualifying </a:t>
            </a:r>
            <a:r>
              <a:rPr lang="en-CA" dirty="0" smtClean="0"/>
              <a:t>Members:</a:t>
            </a:r>
            <a:endParaRPr lang="en-CA" dirty="0"/>
          </a:p>
        </p:txBody>
      </p:sp>
      <p:sp>
        <p:nvSpPr>
          <p:cNvPr id="3" name="Content Placeholder 2"/>
          <p:cNvSpPr>
            <a:spLocks noGrp="1"/>
          </p:cNvSpPr>
          <p:nvPr>
            <p:ph idx="1"/>
          </p:nvPr>
        </p:nvSpPr>
        <p:spPr/>
        <p:txBody>
          <a:bodyPr>
            <a:normAutofit/>
          </a:bodyPr>
          <a:lstStyle/>
          <a:p>
            <a:r>
              <a:rPr lang="en-US" dirty="0" smtClean="0"/>
              <a:t>Individuals </a:t>
            </a:r>
            <a:r>
              <a:rPr lang="en-US" dirty="0"/>
              <a:t>nearing completion of </a:t>
            </a:r>
            <a:r>
              <a:rPr lang="en-US" dirty="0" smtClean="0"/>
              <a:t>their education </a:t>
            </a:r>
            <a:r>
              <a:rPr lang="en-US" dirty="0"/>
              <a:t>and training program can apply </a:t>
            </a:r>
            <a:r>
              <a:rPr lang="en-US" dirty="0" smtClean="0"/>
              <a:t>for registration </a:t>
            </a:r>
            <a:r>
              <a:rPr lang="en-US" dirty="0"/>
              <a:t>as a Qualifying Member during </a:t>
            </a:r>
            <a:r>
              <a:rPr lang="en-US" dirty="0" smtClean="0"/>
              <a:t>the</a:t>
            </a:r>
          </a:p>
          <a:p>
            <a:pPr marL="0" indent="0">
              <a:buNone/>
            </a:pPr>
            <a:r>
              <a:rPr lang="en-US" dirty="0"/>
              <a:t> </a:t>
            </a:r>
            <a:r>
              <a:rPr lang="en-US" dirty="0" smtClean="0"/>
              <a:t>  final </a:t>
            </a:r>
            <a:r>
              <a:rPr lang="en-US" dirty="0"/>
              <a:t>semester/ segment of their program</a:t>
            </a:r>
          </a:p>
          <a:p>
            <a:r>
              <a:rPr lang="en-US" dirty="0" smtClean="0"/>
              <a:t>An </a:t>
            </a:r>
            <a:r>
              <a:rPr lang="en-US" dirty="0"/>
              <a:t>RP (Qualifying) will be required </a:t>
            </a:r>
            <a:r>
              <a:rPr lang="en-US" dirty="0" smtClean="0"/>
              <a:t>to practice </a:t>
            </a:r>
            <a:r>
              <a:rPr lang="en-US" dirty="0"/>
              <a:t>with clinical supervision and must </a:t>
            </a:r>
            <a:r>
              <a:rPr lang="en-US" dirty="0" smtClean="0"/>
              <a:t>be actively </a:t>
            </a:r>
            <a:r>
              <a:rPr lang="en-US" dirty="0"/>
              <a:t>engaged in completing </a:t>
            </a:r>
            <a:r>
              <a:rPr lang="en-US" dirty="0" smtClean="0"/>
              <a:t>registration requirements </a:t>
            </a:r>
            <a:r>
              <a:rPr lang="en-US" dirty="0"/>
              <a:t>to become registered as an RP.</a:t>
            </a:r>
            <a:endParaRPr lang="en-CA" dirty="0"/>
          </a:p>
        </p:txBody>
      </p:sp>
    </p:spTree>
    <p:extLst>
      <p:ext uri="{BB962C8B-B14F-4D97-AF65-F5344CB8AC3E}">
        <p14:creationId xmlns:p14="http://schemas.microsoft.com/office/powerpoint/2010/main" val="26327503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dirty="0" smtClean="0"/>
              <a:t>Qualifying </a:t>
            </a:r>
            <a:r>
              <a:rPr lang="en-US" dirty="0"/>
              <a:t>members will be permitted to </a:t>
            </a:r>
            <a:r>
              <a:rPr lang="en-US" dirty="0" smtClean="0"/>
              <a:t>use </a:t>
            </a:r>
            <a:r>
              <a:rPr lang="en-CA" dirty="0" smtClean="0"/>
              <a:t>the </a:t>
            </a:r>
            <a:r>
              <a:rPr lang="en-CA" dirty="0"/>
              <a:t>titles:</a:t>
            </a:r>
          </a:p>
          <a:p>
            <a:pPr marL="0" indent="0">
              <a:buNone/>
            </a:pPr>
            <a:r>
              <a:rPr lang="en-CA" dirty="0"/>
              <a:t> </a:t>
            </a:r>
            <a:r>
              <a:rPr lang="en-CA" dirty="0" smtClean="0"/>
              <a:t>   Registered </a:t>
            </a:r>
            <a:r>
              <a:rPr lang="en-CA" dirty="0"/>
              <a:t>Psychotherapist (Qualifying) </a:t>
            </a:r>
            <a:r>
              <a:rPr lang="en-CA" dirty="0" smtClean="0"/>
              <a:t>or RP </a:t>
            </a:r>
            <a:r>
              <a:rPr lang="en-CA" dirty="0"/>
              <a:t>(Qualifying)</a:t>
            </a:r>
          </a:p>
        </p:txBody>
      </p:sp>
    </p:spTree>
    <p:extLst>
      <p:ext uri="{BB962C8B-B14F-4D97-AF65-F5344CB8AC3E}">
        <p14:creationId xmlns:p14="http://schemas.microsoft.com/office/powerpoint/2010/main" val="1551143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 of Steps </a:t>
            </a:r>
            <a:r>
              <a:rPr lang="en-US" dirty="0" smtClean="0"/>
              <a:t>to become a </a:t>
            </a:r>
            <a:r>
              <a:rPr lang="en-US" dirty="0"/>
              <a:t>Registered</a:t>
            </a:r>
            <a:br>
              <a:rPr lang="en-US" dirty="0"/>
            </a:br>
            <a:r>
              <a:rPr lang="en-CA" dirty="0" smtClean="0"/>
              <a:t>Psychotherapists (Qualifying)</a:t>
            </a:r>
            <a:endParaRPr lang="en-CA" dirty="0"/>
          </a:p>
        </p:txBody>
      </p:sp>
      <p:sp>
        <p:nvSpPr>
          <p:cNvPr id="3" name="Content Placeholder 2"/>
          <p:cNvSpPr>
            <a:spLocks noGrp="1"/>
          </p:cNvSpPr>
          <p:nvPr>
            <p:ph idx="1"/>
          </p:nvPr>
        </p:nvSpPr>
        <p:spPr/>
        <p:txBody>
          <a:bodyPr>
            <a:normAutofit/>
          </a:bodyPr>
          <a:lstStyle/>
          <a:p>
            <a:r>
              <a:rPr lang="en-CA" dirty="0" smtClean="0"/>
              <a:t>Complete </a:t>
            </a:r>
            <a:r>
              <a:rPr lang="en-CA" dirty="0"/>
              <a:t>education program</a:t>
            </a:r>
          </a:p>
          <a:p>
            <a:r>
              <a:rPr lang="en-US" dirty="0" smtClean="0"/>
              <a:t>30 </a:t>
            </a:r>
            <a:r>
              <a:rPr lang="en-US" dirty="0"/>
              <a:t>hours of competency development in </a:t>
            </a:r>
            <a:r>
              <a:rPr lang="en-US" dirty="0" smtClean="0"/>
              <a:t>safe and </a:t>
            </a:r>
            <a:r>
              <a:rPr lang="en-US" dirty="0"/>
              <a:t>effective use of self (SEUS); </a:t>
            </a:r>
            <a:r>
              <a:rPr lang="en-US" dirty="0" smtClean="0"/>
              <a:t>normally included </a:t>
            </a:r>
            <a:r>
              <a:rPr lang="en-US" dirty="0"/>
              <a:t>as part of an applicant’s </a:t>
            </a:r>
            <a:r>
              <a:rPr lang="en-US" dirty="0" smtClean="0"/>
              <a:t>education and </a:t>
            </a:r>
            <a:r>
              <a:rPr lang="en-US" dirty="0"/>
              <a:t>training program; this can take the form </a:t>
            </a:r>
            <a:r>
              <a:rPr lang="en-US" dirty="0" smtClean="0"/>
              <a:t>of </a:t>
            </a:r>
            <a:r>
              <a:rPr lang="en-CA" dirty="0" smtClean="0"/>
              <a:t>coursework</a:t>
            </a:r>
            <a:r>
              <a:rPr lang="en-CA" dirty="0"/>
              <a:t>, experiential learning, </a:t>
            </a:r>
            <a:r>
              <a:rPr lang="en-CA" dirty="0" smtClean="0"/>
              <a:t>and/or </a:t>
            </a:r>
            <a:r>
              <a:rPr lang="en-US" dirty="0" smtClean="0"/>
              <a:t>personal </a:t>
            </a:r>
            <a:r>
              <a:rPr lang="en-US" dirty="0"/>
              <a:t>psychotherapy focused on SEUS;</a:t>
            </a:r>
          </a:p>
          <a:p>
            <a:r>
              <a:rPr lang="en-CA" dirty="0" smtClean="0"/>
              <a:t>Take and pass the Jurisprudence </a:t>
            </a:r>
            <a:r>
              <a:rPr lang="en-CA" dirty="0"/>
              <a:t>exam</a:t>
            </a:r>
          </a:p>
        </p:txBody>
      </p:sp>
    </p:spTree>
    <p:extLst>
      <p:ext uri="{BB962C8B-B14F-4D97-AF65-F5344CB8AC3E}">
        <p14:creationId xmlns:p14="http://schemas.microsoft.com/office/powerpoint/2010/main" val="11695156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Registered </a:t>
            </a:r>
            <a:r>
              <a:rPr lang="en-CA" dirty="0" smtClean="0"/>
              <a:t>Psychotherapists under supervision:</a:t>
            </a:r>
            <a:endParaRPr lang="en-CA" dirty="0"/>
          </a:p>
        </p:txBody>
      </p:sp>
      <p:sp>
        <p:nvSpPr>
          <p:cNvPr id="3" name="Content Placeholder 2"/>
          <p:cNvSpPr>
            <a:spLocks noGrp="1"/>
          </p:cNvSpPr>
          <p:nvPr>
            <p:ph idx="1"/>
          </p:nvPr>
        </p:nvSpPr>
        <p:spPr/>
        <p:txBody>
          <a:bodyPr>
            <a:normAutofit/>
          </a:bodyPr>
          <a:lstStyle/>
          <a:p>
            <a:r>
              <a:rPr lang="en-US" dirty="0"/>
              <a:t>4</a:t>
            </a:r>
            <a:r>
              <a:rPr lang="en-US" dirty="0" smtClean="0"/>
              <a:t>50 </a:t>
            </a:r>
            <a:r>
              <a:rPr lang="en-US" dirty="0"/>
              <a:t>direct client contact hours (can be part </a:t>
            </a:r>
            <a:r>
              <a:rPr lang="en-US" dirty="0" smtClean="0"/>
              <a:t>of the </a:t>
            </a:r>
            <a:r>
              <a:rPr lang="en-US" dirty="0"/>
              <a:t>applicant’s education and training </a:t>
            </a:r>
            <a:r>
              <a:rPr lang="en-US" dirty="0" smtClean="0"/>
              <a:t>program </a:t>
            </a:r>
            <a:r>
              <a:rPr lang="en-CA" dirty="0" smtClean="0"/>
              <a:t>and/or </a:t>
            </a:r>
            <a:r>
              <a:rPr lang="en-CA" dirty="0"/>
              <a:t>completed subsequently);</a:t>
            </a:r>
          </a:p>
          <a:p>
            <a:r>
              <a:rPr lang="en-US" b="1" dirty="0" smtClean="0"/>
              <a:t>100 </a:t>
            </a:r>
            <a:r>
              <a:rPr lang="en-US" b="1" dirty="0"/>
              <a:t>hours of clinical supervision</a:t>
            </a:r>
            <a:r>
              <a:rPr lang="en-US" dirty="0"/>
              <a:t>; (a </a:t>
            </a:r>
            <a:r>
              <a:rPr lang="en-US" dirty="0" smtClean="0"/>
              <a:t>minimum of </a:t>
            </a:r>
            <a:r>
              <a:rPr lang="en-US" dirty="0"/>
              <a:t>50 hours of individual/dyadic supervision</a:t>
            </a:r>
          </a:p>
          <a:p>
            <a:r>
              <a:rPr lang="en-US" dirty="0"/>
              <a:t>S</a:t>
            </a:r>
            <a:r>
              <a:rPr lang="en-US" dirty="0" smtClean="0"/>
              <a:t>uccessful </a:t>
            </a:r>
            <a:r>
              <a:rPr lang="en-US" b="1" dirty="0"/>
              <a:t>completion of the registration </a:t>
            </a:r>
            <a:r>
              <a:rPr lang="en-US" b="1" dirty="0" smtClean="0"/>
              <a:t>exam</a:t>
            </a:r>
            <a:r>
              <a:rPr lang="en-US" dirty="0" smtClean="0"/>
              <a:t>, i.e</a:t>
            </a:r>
            <a:r>
              <a:rPr lang="en-US" dirty="0"/>
              <a:t>. the national Assessment tool offered by </a:t>
            </a:r>
            <a:r>
              <a:rPr lang="en-US" dirty="0" smtClean="0"/>
              <a:t>the </a:t>
            </a:r>
            <a:r>
              <a:rPr lang="en-CA" dirty="0" smtClean="0"/>
              <a:t>COMPASS </a:t>
            </a:r>
            <a:r>
              <a:rPr lang="en-CA" dirty="0"/>
              <a:t>Centre for </a:t>
            </a:r>
            <a:r>
              <a:rPr lang="en-CA" dirty="0" smtClean="0"/>
              <a:t>Examination</a:t>
            </a:r>
          </a:p>
          <a:p>
            <a:pPr marL="0" indent="0">
              <a:buNone/>
            </a:pPr>
            <a:r>
              <a:rPr lang="en-CA" dirty="0"/>
              <a:t> </a:t>
            </a:r>
            <a:r>
              <a:rPr lang="en-CA" dirty="0" smtClean="0"/>
              <a:t>  </a:t>
            </a:r>
            <a:r>
              <a:rPr lang="en-US" dirty="0" smtClean="0"/>
              <a:t>Development</a:t>
            </a:r>
            <a:r>
              <a:rPr lang="en-US" dirty="0"/>
              <a:t>, a national body established </a:t>
            </a:r>
            <a:r>
              <a:rPr lang="en-US" dirty="0" smtClean="0"/>
              <a:t>to develop </a:t>
            </a:r>
            <a:r>
              <a:rPr lang="en-US" dirty="0"/>
              <a:t>and administer </a:t>
            </a:r>
            <a:endParaRPr lang="en-US" dirty="0" smtClean="0"/>
          </a:p>
          <a:p>
            <a:pPr marL="0" indent="0">
              <a:buNone/>
            </a:pPr>
            <a:r>
              <a:rPr lang="en-US" dirty="0"/>
              <a:t> </a:t>
            </a:r>
            <a:r>
              <a:rPr lang="en-US" dirty="0" smtClean="0"/>
              <a:t>  the </a:t>
            </a:r>
            <a:r>
              <a:rPr lang="en-US" dirty="0"/>
              <a:t>exam.</a:t>
            </a:r>
            <a:endParaRPr lang="en-CA" dirty="0"/>
          </a:p>
        </p:txBody>
      </p:sp>
    </p:spTree>
    <p:extLst>
      <p:ext uri="{BB962C8B-B14F-4D97-AF65-F5344CB8AC3E}">
        <p14:creationId xmlns:p14="http://schemas.microsoft.com/office/powerpoint/2010/main" val="32226125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CA" b="1" dirty="0" smtClean="0"/>
              <a:t>Currency </a:t>
            </a:r>
            <a:r>
              <a:rPr lang="en-CA" b="1" dirty="0"/>
              <a:t>requirement: </a:t>
            </a:r>
            <a:r>
              <a:rPr lang="en-CA" dirty="0"/>
              <a:t>must </a:t>
            </a:r>
            <a:r>
              <a:rPr lang="en-CA" dirty="0" smtClean="0"/>
              <a:t>have </a:t>
            </a:r>
            <a:r>
              <a:rPr lang="en-US" dirty="0" smtClean="0"/>
              <a:t>completed </a:t>
            </a:r>
            <a:r>
              <a:rPr lang="en-US" dirty="0"/>
              <a:t>education/ training program, </a:t>
            </a:r>
            <a:r>
              <a:rPr lang="en-US" dirty="0" smtClean="0"/>
              <a:t>or </a:t>
            </a:r>
            <a:r>
              <a:rPr lang="en-CA" dirty="0" smtClean="0"/>
              <a:t>clinical </a:t>
            </a:r>
            <a:r>
              <a:rPr lang="en-CA" dirty="0"/>
              <a:t>experience requirement, (450 </a:t>
            </a:r>
            <a:r>
              <a:rPr lang="en-CA" dirty="0" smtClean="0"/>
              <a:t>client </a:t>
            </a:r>
            <a:r>
              <a:rPr lang="en-US" dirty="0" smtClean="0"/>
              <a:t>contact </a:t>
            </a:r>
            <a:r>
              <a:rPr lang="en-US" dirty="0"/>
              <a:t>hours and 100 hours </a:t>
            </a:r>
            <a:r>
              <a:rPr lang="en-US" dirty="0" smtClean="0"/>
              <a:t>clinical supervision</a:t>
            </a:r>
            <a:r>
              <a:rPr lang="en-US" dirty="0"/>
              <a:t>) within 12 months prior </a:t>
            </a:r>
            <a:r>
              <a:rPr lang="en-US" dirty="0" smtClean="0"/>
              <a:t>to</a:t>
            </a:r>
          </a:p>
          <a:p>
            <a:pPr marL="0" indent="0">
              <a:buNone/>
            </a:pPr>
            <a:r>
              <a:rPr lang="en-US" dirty="0"/>
              <a:t> </a:t>
            </a:r>
            <a:r>
              <a:rPr lang="en-US" dirty="0" smtClean="0"/>
              <a:t>  </a:t>
            </a:r>
            <a:r>
              <a:rPr lang="en-CA" dirty="0" smtClean="0"/>
              <a:t>application</a:t>
            </a:r>
            <a:r>
              <a:rPr lang="en-CA" dirty="0"/>
              <a:t>;</a:t>
            </a:r>
          </a:p>
          <a:p>
            <a:pPr marL="0" indent="0">
              <a:buNone/>
            </a:pPr>
            <a:r>
              <a:rPr lang="en-US" dirty="0"/>
              <a:t> </a:t>
            </a:r>
            <a:r>
              <a:rPr lang="en-US" dirty="0" smtClean="0"/>
              <a:t>     OR </a:t>
            </a:r>
          </a:p>
          <a:p>
            <a:r>
              <a:rPr lang="en-US" dirty="0" smtClean="0"/>
              <a:t>completed </a:t>
            </a:r>
            <a:r>
              <a:rPr lang="en-US" dirty="0"/>
              <a:t>750 currency hours </a:t>
            </a:r>
            <a:r>
              <a:rPr lang="en-US" dirty="0" smtClean="0"/>
              <a:t>within </a:t>
            </a:r>
            <a:r>
              <a:rPr lang="en-CA" dirty="0" smtClean="0"/>
              <a:t>previous </a:t>
            </a:r>
            <a:r>
              <a:rPr lang="en-CA" dirty="0"/>
              <a:t>3 years</a:t>
            </a:r>
          </a:p>
        </p:txBody>
      </p:sp>
    </p:spTree>
    <p:extLst>
      <p:ext uri="{BB962C8B-B14F-4D97-AF65-F5344CB8AC3E}">
        <p14:creationId xmlns:p14="http://schemas.microsoft.com/office/powerpoint/2010/main" val="23098989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marL="0" indent="0">
              <a:buNone/>
            </a:pPr>
            <a:r>
              <a:rPr lang="en-CA" b="1" dirty="0"/>
              <a:t>Currency Hours</a:t>
            </a:r>
          </a:p>
          <a:p>
            <a:r>
              <a:rPr lang="en-CA" dirty="0" smtClean="0"/>
              <a:t>direct </a:t>
            </a:r>
            <a:r>
              <a:rPr lang="en-CA" dirty="0"/>
              <a:t>client work</a:t>
            </a:r>
          </a:p>
          <a:p>
            <a:r>
              <a:rPr lang="en-US" dirty="0" smtClean="0"/>
              <a:t>Record </a:t>
            </a:r>
            <a:r>
              <a:rPr lang="en-US" dirty="0"/>
              <a:t>keeping and preparation in relation </a:t>
            </a:r>
            <a:r>
              <a:rPr lang="en-US" dirty="0" smtClean="0"/>
              <a:t>to </a:t>
            </a:r>
            <a:r>
              <a:rPr lang="en-CA" dirty="0" smtClean="0"/>
              <a:t>direct </a:t>
            </a:r>
            <a:r>
              <a:rPr lang="en-CA" dirty="0"/>
              <a:t>client work</a:t>
            </a:r>
          </a:p>
          <a:p>
            <a:r>
              <a:rPr lang="en-CA" dirty="0" smtClean="0"/>
              <a:t>professional </a:t>
            </a:r>
            <a:r>
              <a:rPr lang="en-CA" dirty="0"/>
              <a:t>development in psychotherapy</a:t>
            </a:r>
          </a:p>
          <a:p>
            <a:r>
              <a:rPr lang="en-US" dirty="0" smtClean="0"/>
              <a:t>engaging </a:t>
            </a:r>
            <a:r>
              <a:rPr lang="en-US" dirty="0"/>
              <a:t>in clinical supervision as </a:t>
            </a:r>
            <a:r>
              <a:rPr lang="en-US" dirty="0" smtClean="0"/>
              <a:t>a </a:t>
            </a:r>
            <a:r>
              <a:rPr lang="en-CA" dirty="0" smtClean="0"/>
              <a:t>supervisee</a:t>
            </a:r>
            <a:endParaRPr lang="en-CA" dirty="0"/>
          </a:p>
          <a:p>
            <a:r>
              <a:rPr lang="en-US" dirty="0" smtClean="0"/>
              <a:t>conducting </a:t>
            </a:r>
            <a:r>
              <a:rPr lang="en-US" dirty="0"/>
              <a:t>research or writing in the field </a:t>
            </a:r>
            <a:r>
              <a:rPr lang="en-US" dirty="0" smtClean="0"/>
              <a:t>of </a:t>
            </a:r>
            <a:r>
              <a:rPr lang="en-CA" dirty="0" smtClean="0"/>
              <a:t>psychotherapy</a:t>
            </a:r>
            <a:endParaRPr lang="en-CA" dirty="0"/>
          </a:p>
        </p:txBody>
      </p:sp>
    </p:spTree>
    <p:extLst>
      <p:ext uri="{BB962C8B-B14F-4D97-AF65-F5344CB8AC3E}">
        <p14:creationId xmlns:p14="http://schemas.microsoft.com/office/powerpoint/2010/main" val="9066996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supervising</a:t>
            </a:r>
            <a:endParaRPr lang="en-CA" dirty="0"/>
          </a:p>
          <a:p>
            <a:r>
              <a:rPr lang="en-CA" dirty="0" smtClean="0"/>
              <a:t>teaching</a:t>
            </a:r>
            <a:endParaRPr lang="en-CA" dirty="0"/>
          </a:p>
          <a:p>
            <a:r>
              <a:rPr lang="en-CA" dirty="0" smtClean="0"/>
              <a:t>managing</a:t>
            </a:r>
            <a:endParaRPr lang="en-CA" dirty="0"/>
          </a:p>
          <a:p>
            <a:r>
              <a:rPr lang="en-CA" dirty="0" smtClean="0"/>
              <a:t>consulting</a:t>
            </a:r>
            <a:endParaRPr lang="en-CA" dirty="0"/>
          </a:p>
          <a:p>
            <a:r>
              <a:rPr lang="en-US" dirty="0"/>
              <a:t>o</a:t>
            </a:r>
            <a:r>
              <a:rPr lang="en-US" dirty="0" smtClean="0"/>
              <a:t>ther </a:t>
            </a:r>
            <a:r>
              <a:rPr lang="en-US" dirty="0"/>
              <a:t>professional activities that impact </a:t>
            </a:r>
            <a:r>
              <a:rPr lang="en-US" dirty="0" smtClean="0"/>
              <a:t>the </a:t>
            </a:r>
            <a:r>
              <a:rPr lang="en-CA" dirty="0" smtClean="0"/>
              <a:t>practice </a:t>
            </a:r>
            <a:r>
              <a:rPr lang="en-CA" dirty="0"/>
              <a:t>of psychotherapy.</a:t>
            </a:r>
          </a:p>
        </p:txBody>
      </p:sp>
    </p:spTree>
    <p:extLst>
      <p:ext uri="{BB962C8B-B14F-4D97-AF65-F5344CB8AC3E}">
        <p14:creationId xmlns:p14="http://schemas.microsoft.com/office/powerpoint/2010/main" val="24596890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Registered Psychotherapist Independent practice:</a:t>
            </a:r>
            <a:endParaRPr lang="en-CA" b="1" dirty="0"/>
          </a:p>
        </p:txBody>
      </p:sp>
      <p:sp>
        <p:nvSpPr>
          <p:cNvPr id="3" name="Content Placeholder 2"/>
          <p:cNvSpPr>
            <a:spLocks noGrp="1"/>
          </p:cNvSpPr>
          <p:nvPr>
            <p:ph idx="1"/>
          </p:nvPr>
        </p:nvSpPr>
        <p:spPr/>
        <p:txBody>
          <a:bodyPr/>
          <a:lstStyle/>
          <a:p>
            <a:r>
              <a:rPr lang="en-US" dirty="0" smtClean="0"/>
              <a:t>RPs </a:t>
            </a:r>
            <a:r>
              <a:rPr lang="en-US" dirty="0"/>
              <a:t>will not be permitted to </a:t>
            </a:r>
            <a:r>
              <a:rPr lang="en-US" dirty="0" smtClean="0"/>
              <a:t>practice </a:t>
            </a:r>
            <a:r>
              <a:rPr lang="en-CA" dirty="0" smtClean="0"/>
              <a:t>independently</a:t>
            </a:r>
            <a:r>
              <a:rPr lang="en-CA" dirty="0"/>
              <a:t>, i.e. without </a:t>
            </a:r>
            <a:r>
              <a:rPr lang="en-CA" dirty="0" smtClean="0"/>
              <a:t>clinical supervision</a:t>
            </a:r>
            <a:r>
              <a:rPr lang="en-US" dirty="0" smtClean="0"/>
              <a:t>, </a:t>
            </a:r>
            <a:r>
              <a:rPr lang="en-US" dirty="0"/>
              <a:t>until they have </a:t>
            </a:r>
            <a:r>
              <a:rPr lang="en-US" b="1" dirty="0"/>
              <a:t>completed </a:t>
            </a:r>
            <a:r>
              <a:rPr lang="en-US" b="1" dirty="0" smtClean="0"/>
              <a:t>1000 direct </a:t>
            </a:r>
            <a:r>
              <a:rPr lang="en-US" b="1" dirty="0"/>
              <a:t>client contact hours and 150 hours </a:t>
            </a:r>
            <a:r>
              <a:rPr lang="en-US" b="1" dirty="0" smtClean="0"/>
              <a:t>of clinical </a:t>
            </a:r>
            <a:r>
              <a:rPr lang="en-US" b="1" dirty="0"/>
              <a:t>supervision </a:t>
            </a:r>
            <a:r>
              <a:rPr lang="en-US" dirty="0"/>
              <a:t>over the course of </a:t>
            </a:r>
            <a:r>
              <a:rPr lang="en-US" dirty="0" smtClean="0"/>
              <a:t>their professional </a:t>
            </a:r>
            <a:r>
              <a:rPr lang="en-CA" dirty="0" smtClean="0"/>
              <a:t>career</a:t>
            </a:r>
            <a:r>
              <a:rPr lang="en-CA" dirty="0"/>
              <a:t>.</a:t>
            </a:r>
          </a:p>
        </p:txBody>
      </p:sp>
    </p:spTree>
    <p:extLst>
      <p:ext uri="{BB962C8B-B14F-4D97-AF65-F5344CB8AC3E}">
        <p14:creationId xmlns:p14="http://schemas.microsoft.com/office/powerpoint/2010/main" val="5819192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CA" b="1" dirty="0"/>
              <a:t>Steps for </a:t>
            </a:r>
            <a:r>
              <a:rPr lang="en-CA" b="1" dirty="0" smtClean="0"/>
              <a:t>RP, independent practice: </a:t>
            </a:r>
            <a:r>
              <a:rPr lang="en-CA" dirty="0" smtClean="0"/>
              <a:t>Graduate</a:t>
            </a:r>
            <a:endParaRPr lang="en-CA" dirty="0"/>
          </a:p>
          <a:p>
            <a:r>
              <a:rPr lang="en-CA" dirty="0" smtClean="0"/>
              <a:t>Take </a:t>
            </a:r>
            <a:r>
              <a:rPr lang="en-CA" dirty="0"/>
              <a:t>Jurisprudence Exam</a:t>
            </a:r>
          </a:p>
          <a:p>
            <a:r>
              <a:rPr lang="en-US" dirty="0" smtClean="0"/>
              <a:t>Register </a:t>
            </a:r>
            <a:r>
              <a:rPr lang="en-US" dirty="0"/>
              <a:t>to become a Qualifying Member</a:t>
            </a:r>
          </a:p>
          <a:p>
            <a:r>
              <a:rPr lang="en-US" dirty="0" smtClean="0"/>
              <a:t>Accrue </a:t>
            </a:r>
            <a:r>
              <a:rPr lang="en-US" dirty="0"/>
              <a:t>450 hours of direct client contact + </a:t>
            </a:r>
            <a:r>
              <a:rPr lang="en-US" dirty="0" smtClean="0"/>
              <a:t>100 </a:t>
            </a:r>
            <a:r>
              <a:rPr lang="en-CA" dirty="0" smtClean="0"/>
              <a:t>hours </a:t>
            </a:r>
            <a:r>
              <a:rPr lang="en-CA" dirty="0"/>
              <a:t>of supervision</a:t>
            </a:r>
          </a:p>
          <a:p>
            <a:r>
              <a:rPr lang="en-US" dirty="0" smtClean="0"/>
              <a:t>Complete </a:t>
            </a:r>
            <a:r>
              <a:rPr lang="en-US" dirty="0"/>
              <a:t>30 hours of SEUS</a:t>
            </a:r>
            <a:endParaRPr lang="en-CA" dirty="0"/>
          </a:p>
        </p:txBody>
      </p:sp>
    </p:spTree>
    <p:extLst>
      <p:ext uri="{BB962C8B-B14F-4D97-AF65-F5344CB8AC3E}">
        <p14:creationId xmlns:p14="http://schemas.microsoft.com/office/powerpoint/2010/main" val="22412253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US" dirty="0" smtClean="0"/>
              <a:t>Take </a:t>
            </a:r>
            <a:r>
              <a:rPr lang="en-US" dirty="0"/>
              <a:t>the Exam – </a:t>
            </a:r>
            <a:r>
              <a:rPr lang="en-US" b="1" dirty="0"/>
              <a:t>become RP </a:t>
            </a:r>
            <a:r>
              <a:rPr lang="en-US" b="1" dirty="0" smtClean="0"/>
              <a:t>under </a:t>
            </a:r>
            <a:r>
              <a:rPr lang="en-CA" b="1" dirty="0" smtClean="0"/>
              <a:t>supervision</a:t>
            </a:r>
            <a:r>
              <a:rPr lang="en-CA" b="1" dirty="0"/>
              <a:t>.</a:t>
            </a:r>
          </a:p>
          <a:p>
            <a:r>
              <a:rPr lang="en-US" dirty="0" smtClean="0"/>
              <a:t>Finish </a:t>
            </a:r>
            <a:r>
              <a:rPr lang="en-US" dirty="0"/>
              <a:t>direct client contact hours </a:t>
            </a:r>
            <a:r>
              <a:rPr lang="en-US" dirty="0" smtClean="0"/>
              <a:t>and supervision </a:t>
            </a:r>
            <a:r>
              <a:rPr lang="en-US" dirty="0"/>
              <a:t>hours (total of 1000 direct </a:t>
            </a:r>
            <a:r>
              <a:rPr lang="en-US" dirty="0" smtClean="0"/>
              <a:t>client contact </a:t>
            </a:r>
            <a:r>
              <a:rPr lang="en-US" dirty="0"/>
              <a:t>hours and 150 hours of </a:t>
            </a:r>
            <a:r>
              <a:rPr lang="en-US" dirty="0" smtClean="0"/>
              <a:t>clinical </a:t>
            </a:r>
            <a:r>
              <a:rPr lang="en-CA" dirty="0" smtClean="0"/>
              <a:t>supervision</a:t>
            </a:r>
            <a:r>
              <a:rPr lang="en-CA" dirty="0"/>
              <a:t>)</a:t>
            </a:r>
          </a:p>
          <a:p>
            <a:r>
              <a:rPr lang="en-US" dirty="0" smtClean="0"/>
              <a:t>Become </a:t>
            </a:r>
            <a:r>
              <a:rPr lang="en-US" dirty="0"/>
              <a:t>an </a:t>
            </a:r>
            <a:r>
              <a:rPr lang="en-US" b="1" dirty="0"/>
              <a:t>RP (independent practice)</a:t>
            </a:r>
            <a:endParaRPr lang="en-CA" dirty="0"/>
          </a:p>
        </p:txBody>
      </p:sp>
    </p:spTree>
    <p:extLst>
      <p:ext uri="{BB962C8B-B14F-4D97-AF65-F5344CB8AC3E}">
        <p14:creationId xmlns:p14="http://schemas.microsoft.com/office/powerpoint/2010/main" val="1374788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Clinical Fellow </a:t>
            </a:r>
            <a:r>
              <a:rPr lang="en-CA" b="1" dirty="0" smtClean="0"/>
              <a:t>Membership Evaluative </a:t>
            </a:r>
            <a:r>
              <a:rPr lang="en-CA" b="1" dirty="0"/>
              <a:t>Requirements</a:t>
            </a:r>
          </a:p>
        </p:txBody>
      </p:sp>
      <p:sp>
        <p:nvSpPr>
          <p:cNvPr id="3" name="Content Placeholder 2"/>
          <p:cNvSpPr>
            <a:spLocks noGrp="1"/>
          </p:cNvSpPr>
          <p:nvPr>
            <p:ph idx="1"/>
          </p:nvPr>
        </p:nvSpPr>
        <p:spPr/>
        <p:txBody>
          <a:bodyPr>
            <a:normAutofit/>
          </a:bodyPr>
          <a:lstStyle/>
          <a:p>
            <a:r>
              <a:rPr lang="en-US" dirty="0" smtClean="0"/>
              <a:t> </a:t>
            </a:r>
            <a:r>
              <a:rPr lang="en-US" dirty="0"/>
              <a:t>Educational Requirements: Master or </a:t>
            </a:r>
            <a:r>
              <a:rPr lang="en-US" dirty="0" smtClean="0"/>
              <a:t>doctorate degree </a:t>
            </a:r>
            <a:r>
              <a:rPr lang="en-US" dirty="0"/>
              <a:t>from an educational </a:t>
            </a:r>
            <a:r>
              <a:rPr lang="en-US" dirty="0" smtClean="0"/>
              <a:t>institution </a:t>
            </a:r>
            <a:r>
              <a:rPr lang="en-US" b="1" dirty="0" smtClean="0"/>
              <a:t>accredited </a:t>
            </a:r>
            <a:r>
              <a:rPr lang="en-US" b="1" dirty="0"/>
              <a:t>by </a:t>
            </a:r>
            <a:r>
              <a:rPr lang="en-US" dirty="0"/>
              <a:t>the Commission on </a:t>
            </a:r>
            <a:r>
              <a:rPr lang="en-US" dirty="0" smtClean="0"/>
              <a:t>Accreditation for </a:t>
            </a:r>
            <a:r>
              <a:rPr lang="en-US" dirty="0"/>
              <a:t>Marriage and Family Therapy </a:t>
            </a:r>
            <a:r>
              <a:rPr lang="en-US" dirty="0" smtClean="0"/>
              <a:t>Education </a:t>
            </a:r>
            <a:r>
              <a:rPr lang="en-CA" dirty="0" smtClean="0"/>
              <a:t>(COAMFTE).</a:t>
            </a:r>
          </a:p>
          <a:p>
            <a:endParaRPr lang="en-CA" dirty="0"/>
          </a:p>
          <a:p>
            <a:r>
              <a:rPr lang="en-US" dirty="0" smtClean="0"/>
              <a:t>Or </a:t>
            </a:r>
            <a:r>
              <a:rPr lang="en-US" dirty="0"/>
              <a:t>a master’s or doctoral degree in a </a:t>
            </a:r>
            <a:r>
              <a:rPr lang="en-US" dirty="0" smtClean="0"/>
              <a:t>related mental </a:t>
            </a:r>
            <a:r>
              <a:rPr lang="en-US" dirty="0"/>
              <a:t>health field and substantially </a:t>
            </a:r>
            <a:r>
              <a:rPr lang="en-US" dirty="0" smtClean="0"/>
              <a:t>equivalent course </a:t>
            </a:r>
            <a:r>
              <a:rPr lang="en-US" dirty="0"/>
              <a:t>of study from a regionally </a:t>
            </a:r>
            <a:r>
              <a:rPr lang="en-US" dirty="0" smtClean="0"/>
              <a:t>accredited</a:t>
            </a:r>
          </a:p>
          <a:p>
            <a:pPr marL="0" indent="0">
              <a:buNone/>
            </a:pPr>
            <a:r>
              <a:rPr lang="en-US" dirty="0"/>
              <a:t> </a:t>
            </a:r>
            <a:r>
              <a:rPr lang="en-US" dirty="0" smtClean="0"/>
              <a:t>  educational </a:t>
            </a:r>
            <a:r>
              <a:rPr lang="en-US" dirty="0"/>
              <a:t>institution or post-graduate </a:t>
            </a:r>
            <a:r>
              <a:rPr lang="en-US" dirty="0" smtClean="0"/>
              <a:t>training </a:t>
            </a:r>
            <a:r>
              <a:rPr lang="en-CA" dirty="0" smtClean="0"/>
              <a:t>institute </a:t>
            </a:r>
            <a:r>
              <a:rPr lang="en-CA" dirty="0"/>
              <a:t>accepted by </a:t>
            </a:r>
            <a:endParaRPr lang="en-CA" dirty="0" smtClean="0"/>
          </a:p>
          <a:p>
            <a:pPr marL="0" indent="0">
              <a:buNone/>
            </a:pPr>
            <a:r>
              <a:rPr lang="en-CA" dirty="0"/>
              <a:t> </a:t>
            </a:r>
            <a:r>
              <a:rPr lang="en-CA" dirty="0" smtClean="0"/>
              <a:t>  COAMFTE</a:t>
            </a:r>
            <a:r>
              <a:rPr lang="en-CA" dirty="0"/>
              <a:t>.</a:t>
            </a:r>
          </a:p>
        </p:txBody>
      </p:sp>
    </p:spTree>
    <p:extLst>
      <p:ext uri="{BB962C8B-B14F-4D97-AF65-F5344CB8AC3E}">
        <p14:creationId xmlns:p14="http://schemas.microsoft.com/office/powerpoint/2010/main" val="20645191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CA" b="1" dirty="0"/>
              <a:t>Tyndale Electives to </a:t>
            </a:r>
            <a:r>
              <a:rPr lang="en-CA" b="1" dirty="0" smtClean="0"/>
              <a:t>Consider:</a:t>
            </a:r>
            <a:endParaRPr lang="en-CA" b="1" dirty="0"/>
          </a:p>
          <a:p>
            <a:r>
              <a:rPr lang="en-US" dirty="0" smtClean="0"/>
              <a:t>Therapy </a:t>
            </a:r>
            <a:r>
              <a:rPr lang="en-US" dirty="0"/>
              <a:t>Interventions for Trauma, Abuse </a:t>
            </a:r>
            <a:r>
              <a:rPr lang="en-US" dirty="0" smtClean="0"/>
              <a:t>and </a:t>
            </a:r>
            <a:r>
              <a:rPr lang="en-CA" dirty="0" smtClean="0"/>
              <a:t>violence </a:t>
            </a:r>
            <a:r>
              <a:rPr lang="en-CA" dirty="0"/>
              <a:t>(trauma issues)</a:t>
            </a:r>
          </a:p>
          <a:p>
            <a:r>
              <a:rPr lang="en-US" dirty="0" smtClean="0"/>
              <a:t>Violence </a:t>
            </a:r>
            <a:r>
              <a:rPr lang="en-US" dirty="0"/>
              <a:t>in Relationships (trauma issues)</a:t>
            </a:r>
          </a:p>
          <a:p>
            <a:r>
              <a:rPr lang="en-US" dirty="0" smtClean="0"/>
              <a:t>Human </a:t>
            </a:r>
            <a:r>
              <a:rPr lang="en-US" dirty="0"/>
              <a:t>Development and Learning (</a:t>
            </a:r>
            <a:r>
              <a:rPr lang="en-US" dirty="0" smtClean="0"/>
              <a:t>human </a:t>
            </a:r>
            <a:r>
              <a:rPr lang="en-CA" dirty="0" smtClean="0"/>
              <a:t>development</a:t>
            </a:r>
            <a:r>
              <a:rPr lang="en-CA" dirty="0"/>
              <a:t>)</a:t>
            </a:r>
          </a:p>
        </p:txBody>
      </p:sp>
    </p:spTree>
    <p:extLst>
      <p:ext uri="{BB962C8B-B14F-4D97-AF65-F5344CB8AC3E}">
        <p14:creationId xmlns:p14="http://schemas.microsoft.com/office/powerpoint/2010/main" val="18896691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&amp; Effective Use of </a:t>
            </a:r>
            <a:r>
              <a:rPr lang="en-US" dirty="0" smtClean="0"/>
              <a:t>Self </a:t>
            </a:r>
            <a:r>
              <a:rPr lang="en-CA" dirty="0" smtClean="0"/>
              <a:t>Category</a:t>
            </a:r>
            <a:endParaRPr lang="en-CA" dirty="0"/>
          </a:p>
        </p:txBody>
      </p:sp>
      <p:sp>
        <p:nvSpPr>
          <p:cNvPr id="3" name="Content Placeholder 2"/>
          <p:cNvSpPr>
            <a:spLocks noGrp="1"/>
          </p:cNvSpPr>
          <p:nvPr>
            <p:ph idx="1"/>
          </p:nvPr>
        </p:nvSpPr>
        <p:spPr/>
        <p:txBody>
          <a:bodyPr>
            <a:normAutofit/>
          </a:bodyPr>
          <a:lstStyle/>
          <a:p>
            <a:pPr marL="0" indent="0">
              <a:buNone/>
            </a:pPr>
            <a:r>
              <a:rPr lang="en-US" b="1" dirty="0" smtClean="0"/>
              <a:t>Alternate </a:t>
            </a:r>
            <a:r>
              <a:rPr lang="en-US" b="1" dirty="0"/>
              <a:t>means of meeting this </a:t>
            </a:r>
            <a:r>
              <a:rPr lang="en-US" b="1" dirty="0" smtClean="0"/>
              <a:t>criteria:</a:t>
            </a:r>
            <a:endParaRPr lang="en-US" b="1" dirty="0"/>
          </a:p>
          <a:p>
            <a:r>
              <a:rPr lang="en-CA" dirty="0" smtClean="0"/>
              <a:t>Personal </a:t>
            </a:r>
            <a:r>
              <a:rPr lang="en-CA" dirty="0"/>
              <a:t>Counselling</a:t>
            </a:r>
          </a:p>
          <a:p>
            <a:r>
              <a:rPr lang="en-CA" dirty="0" smtClean="0"/>
              <a:t>Reflections on self understanding from Personality Assessments</a:t>
            </a:r>
          </a:p>
          <a:p>
            <a:r>
              <a:rPr lang="en-CA" dirty="0" smtClean="0"/>
              <a:t>Family of Origin research and reflection</a:t>
            </a:r>
            <a:endParaRPr lang="en-CA" dirty="0"/>
          </a:p>
          <a:p>
            <a:r>
              <a:rPr lang="en-US" dirty="0"/>
              <a:t>I</a:t>
            </a:r>
            <a:r>
              <a:rPr lang="en-US" dirty="0" smtClean="0"/>
              <a:t>ncrease </a:t>
            </a:r>
            <a:r>
              <a:rPr lang="en-US" dirty="0"/>
              <a:t>understanding of one’s own </a:t>
            </a:r>
            <a:r>
              <a:rPr lang="en-US" dirty="0" smtClean="0"/>
              <a:t>gender and cultural </a:t>
            </a:r>
            <a:r>
              <a:rPr lang="en-CA" dirty="0" smtClean="0"/>
              <a:t>paradigms</a:t>
            </a:r>
            <a:endParaRPr lang="en-CA" dirty="0"/>
          </a:p>
          <a:p>
            <a:r>
              <a:rPr lang="en-CA" dirty="0" smtClean="0"/>
              <a:t>Self reflection in general</a:t>
            </a:r>
            <a:endParaRPr lang="en-CA" dirty="0"/>
          </a:p>
        </p:txBody>
      </p:sp>
    </p:spTree>
    <p:extLst>
      <p:ext uri="{BB962C8B-B14F-4D97-AF65-F5344CB8AC3E}">
        <p14:creationId xmlns:p14="http://schemas.microsoft.com/office/powerpoint/2010/main" val="4038818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r>
              <a:rPr lang="en-US" dirty="0" smtClean="0"/>
              <a:t>Tyndale </a:t>
            </a:r>
            <a:r>
              <a:rPr lang="en-US" dirty="0"/>
              <a:t>is not accredited by the </a:t>
            </a:r>
            <a:r>
              <a:rPr lang="en-US" dirty="0" smtClean="0"/>
              <a:t>Commission on </a:t>
            </a:r>
            <a:r>
              <a:rPr lang="en-US" dirty="0"/>
              <a:t>Accreditation for Marriage and </a:t>
            </a:r>
            <a:r>
              <a:rPr lang="en-US" dirty="0" smtClean="0"/>
              <a:t>Family </a:t>
            </a:r>
            <a:r>
              <a:rPr lang="en-CA" dirty="0" smtClean="0"/>
              <a:t>Therapy </a:t>
            </a:r>
            <a:r>
              <a:rPr lang="en-CA" dirty="0"/>
              <a:t>Education (COAMFTE</a:t>
            </a:r>
            <a:r>
              <a:rPr lang="en-CA" dirty="0" smtClean="0"/>
              <a:t>)</a:t>
            </a:r>
          </a:p>
          <a:p>
            <a:r>
              <a:rPr lang="en-CA" dirty="0" smtClean="0"/>
              <a:t>Tyndale is a </a:t>
            </a:r>
            <a:r>
              <a:rPr lang="en-US" dirty="0" smtClean="0"/>
              <a:t>regionally accredited educational </a:t>
            </a:r>
            <a:r>
              <a:rPr lang="en-US" dirty="0"/>
              <a:t>institution </a:t>
            </a:r>
            <a:r>
              <a:rPr lang="en-CA" dirty="0" smtClean="0"/>
              <a:t>accepted </a:t>
            </a:r>
            <a:r>
              <a:rPr lang="en-CA" dirty="0"/>
              <a:t>by </a:t>
            </a:r>
          </a:p>
          <a:p>
            <a:pPr marL="0" indent="0">
              <a:buNone/>
            </a:pPr>
            <a:r>
              <a:rPr lang="en-CA" dirty="0"/>
              <a:t>   COAMFTE</a:t>
            </a:r>
            <a:r>
              <a:rPr lang="en-CA" dirty="0" smtClean="0"/>
              <a:t>.</a:t>
            </a:r>
            <a:endParaRPr lang="en-CA" dirty="0"/>
          </a:p>
          <a:p>
            <a:r>
              <a:rPr lang="en-US" dirty="0" smtClean="0"/>
              <a:t>Tyndale </a:t>
            </a:r>
            <a:r>
              <a:rPr lang="en-US" dirty="0"/>
              <a:t>graduates must apply under </a:t>
            </a:r>
            <a:r>
              <a:rPr lang="en-US" dirty="0" smtClean="0"/>
              <a:t>the </a:t>
            </a:r>
            <a:r>
              <a:rPr lang="en-CA" dirty="0" smtClean="0"/>
              <a:t>“</a:t>
            </a:r>
            <a:r>
              <a:rPr lang="en-CA" b="1" dirty="0" smtClean="0"/>
              <a:t>evaluative </a:t>
            </a:r>
            <a:r>
              <a:rPr lang="en-CA" b="1" dirty="0"/>
              <a:t>track”</a:t>
            </a:r>
          </a:p>
          <a:p>
            <a:r>
              <a:rPr lang="en-US" dirty="0" smtClean="0"/>
              <a:t>Each </a:t>
            </a:r>
            <a:r>
              <a:rPr lang="en-US" dirty="0"/>
              <a:t>course must be approved and </a:t>
            </a:r>
            <a:r>
              <a:rPr lang="en-US" dirty="0" smtClean="0"/>
              <a:t>categorized </a:t>
            </a:r>
            <a:r>
              <a:rPr lang="en-CA" dirty="0" smtClean="0"/>
              <a:t>by </a:t>
            </a:r>
            <a:r>
              <a:rPr lang="en-CA" dirty="0"/>
              <a:t>AAMFT</a:t>
            </a:r>
          </a:p>
          <a:p>
            <a:r>
              <a:rPr lang="en-US" dirty="0" smtClean="0"/>
              <a:t>Keep </a:t>
            </a:r>
            <a:r>
              <a:rPr lang="en-US" dirty="0"/>
              <a:t>a permanent copy of every syllabus </a:t>
            </a:r>
            <a:r>
              <a:rPr lang="en-US" dirty="0" smtClean="0"/>
              <a:t>of </a:t>
            </a:r>
            <a:r>
              <a:rPr lang="en-CA" dirty="0" smtClean="0"/>
              <a:t>every </a:t>
            </a:r>
            <a:r>
              <a:rPr lang="en-CA" dirty="0"/>
              <a:t>counselling course</a:t>
            </a:r>
          </a:p>
          <a:p>
            <a:r>
              <a:rPr lang="en-US" dirty="0" smtClean="0"/>
              <a:t>Keep </a:t>
            </a:r>
            <a:r>
              <a:rPr lang="en-US" dirty="0"/>
              <a:t>a copy of all AAMFT correspondence</a:t>
            </a:r>
            <a:endParaRPr lang="en-CA" dirty="0"/>
          </a:p>
        </p:txBody>
      </p:sp>
    </p:spTree>
    <p:extLst>
      <p:ext uri="{BB962C8B-B14F-4D97-AF65-F5344CB8AC3E}">
        <p14:creationId xmlns:p14="http://schemas.microsoft.com/office/powerpoint/2010/main" val="2737801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Curriculum Requirements</a:t>
            </a:r>
          </a:p>
        </p:txBody>
      </p:sp>
      <p:sp>
        <p:nvSpPr>
          <p:cNvPr id="3" name="Content Placeholder 2"/>
          <p:cNvSpPr>
            <a:spLocks noGrp="1"/>
          </p:cNvSpPr>
          <p:nvPr>
            <p:ph idx="1"/>
          </p:nvPr>
        </p:nvSpPr>
        <p:spPr/>
        <p:txBody>
          <a:bodyPr/>
          <a:lstStyle/>
          <a:p>
            <a:pPr marL="0" indent="0">
              <a:buNone/>
            </a:pPr>
            <a:r>
              <a:rPr lang="en-US" b="1" dirty="0" smtClean="0"/>
              <a:t>Marriage </a:t>
            </a:r>
            <a:r>
              <a:rPr lang="en-US" b="1" dirty="0"/>
              <a:t>and Family Studies </a:t>
            </a:r>
            <a:r>
              <a:rPr lang="en-US" dirty="0"/>
              <a:t>(a minimum </a:t>
            </a:r>
            <a:r>
              <a:rPr lang="en-US" dirty="0" smtClean="0"/>
              <a:t>of</a:t>
            </a:r>
            <a:r>
              <a:rPr lang="en-CA" dirty="0"/>
              <a:t> </a:t>
            </a:r>
            <a:r>
              <a:rPr lang="en-CA" dirty="0" smtClean="0"/>
              <a:t>3 </a:t>
            </a:r>
            <a:r>
              <a:rPr lang="en-CA" dirty="0"/>
              <a:t>courses required)</a:t>
            </a:r>
          </a:p>
          <a:p>
            <a:pPr marL="0" indent="0">
              <a:buNone/>
            </a:pPr>
            <a:r>
              <a:rPr lang="en-CA" b="1" dirty="0" smtClean="0"/>
              <a:t>      1</a:t>
            </a:r>
            <a:r>
              <a:rPr lang="en-CA" b="1" dirty="0"/>
              <a:t>. Family Systems Theory</a:t>
            </a:r>
          </a:p>
          <a:p>
            <a:pPr marL="0" indent="0">
              <a:buNone/>
            </a:pPr>
            <a:r>
              <a:rPr lang="en-US" b="1" dirty="0" smtClean="0"/>
              <a:t>      2</a:t>
            </a:r>
            <a:r>
              <a:rPr lang="en-US" b="1" dirty="0"/>
              <a:t>. Cross-Cultural Perspectives in Marriage </a:t>
            </a:r>
            <a:r>
              <a:rPr lang="en-US" b="1" dirty="0" smtClean="0"/>
              <a:t>and </a:t>
            </a:r>
            <a:r>
              <a:rPr lang="en-CA" b="1" dirty="0" smtClean="0"/>
              <a:t>Family Therapy</a:t>
            </a:r>
          </a:p>
          <a:p>
            <a:pPr marL="0" indent="0">
              <a:buNone/>
            </a:pPr>
            <a:r>
              <a:rPr lang="en-CA" b="1" dirty="0"/>
              <a:t> </a:t>
            </a:r>
            <a:r>
              <a:rPr lang="en-CA" b="1" dirty="0" smtClean="0"/>
              <a:t>     </a:t>
            </a:r>
            <a:r>
              <a:rPr lang="en-US" b="1" dirty="0" smtClean="0"/>
              <a:t>3. Gender </a:t>
            </a:r>
            <a:r>
              <a:rPr lang="en-US" b="1" dirty="0"/>
              <a:t>and Socioeconomic Perspectives </a:t>
            </a:r>
            <a:r>
              <a:rPr lang="en-US" b="1" dirty="0" smtClean="0"/>
              <a:t>in </a:t>
            </a:r>
            <a:r>
              <a:rPr lang="en-US" b="1" dirty="0" smtClean="0"/>
              <a:t>Marriage </a:t>
            </a:r>
            <a:r>
              <a:rPr lang="en-US" b="1" dirty="0" smtClean="0"/>
              <a:t>&amp; Family </a:t>
            </a:r>
          </a:p>
          <a:p>
            <a:pPr marL="0" indent="0">
              <a:buNone/>
            </a:pPr>
            <a:r>
              <a:rPr lang="en-US" b="1" dirty="0"/>
              <a:t> </a:t>
            </a:r>
            <a:r>
              <a:rPr lang="en-US" b="1" dirty="0" smtClean="0"/>
              <a:t>         Therapy</a:t>
            </a:r>
            <a:endParaRPr lang="en-US" b="1" dirty="0"/>
          </a:p>
        </p:txBody>
      </p:sp>
    </p:spTree>
    <p:extLst>
      <p:ext uri="{BB962C8B-B14F-4D97-AF65-F5344CB8AC3E}">
        <p14:creationId xmlns:p14="http://schemas.microsoft.com/office/powerpoint/2010/main" val="367375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US" b="1" dirty="0" smtClean="0"/>
              <a:t>Marriage </a:t>
            </a:r>
            <a:r>
              <a:rPr lang="en-US" b="1" dirty="0"/>
              <a:t>and Family Therapy </a:t>
            </a:r>
            <a:r>
              <a:rPr lang="en-US" dirty="0"/>
              <a:t>(a </a:t>
            </a:r>
            <a:r>
              <a:rPr lang="en-US" dirty="0" smtClean="0"/>
              <a:t>minimum </a:t>
            </a:r>
            <a:r>
              <a:rPr lang="en-CA" dirty="0" smtClean="0"/>
              <a:t>of </a:t>
            </a:r>
            <a:r>
              <a:rPr lang="en-CA" dirty="0"/>
              <a:t>three courses required)</a:t>
            </a:r>
          </a:p>
          <a:p>
            <a:pPr marL="0" indent="0">
              <a:buNone/>
            </a:pPr>
            <a:r>
              <a:rPr lang="en-US" b="1" dirty="0" smtClean="0"/>
              <a:t>     1</a:t>
            </a:r>
            <a:r>
              <a:rPr lang="en-US" b="1" dirty="0"/>
              <a:t>. Theories and Methods of Family Therapy 1</a:t>
            </a:r>
          </a:p>
          <a:p>
            <a:pPr marL="0" indent="0">
              <a:buNone/>
            </a:pPr>
            <a:r>
              <a:rPr lang="en-US" b="1" dirty="0" smtClean="0"/>
              <a:t>     2</a:t>
            </a:r>
            <a:r>
              <a:rPr lang="en-US" b="1" dirty="0"/>
              <a:t>. Theories and Methods of Family Therapy 2</a:t>
            </a:r>
          </a:p>
          <a:p>
            <a:pPr marL="0" indent="0">
              <a:buNone/>
            </a:pPr>
            <a:r>
              <a:rPr lang="en-CA" dirty="0" smtClean="0"/>
              <a:t>     3</a:t>
            </a:r>
            <a:r>
              <a:rPr lang="en-CA" dirty="0"/>
              <a:t>. (need one elective)</a:t>
            </a:r>
          </a:p>
          <a:p>
            <a:pPr marL="0" indent="0">
              <a:buNone/>
            </a:pPr>
            <a:r>
              <a:rPr lang="en-US" dirty="0"/>
              <a:t>Currently Couples Therapy, </a:t>
            </a:r>
            <a:r>
              <a:rPr lang="en-US" dirty="0" smtClean="0"/>
              <a:t>Emotionally Focused Therapy, </a:t>
            </a:r>
            <a:r>
              <a:rPr lang="en-US" dirty="0"/>
              <a:t>and (rarely) </a:t>
            </a:r>
            <a:r>
              <a:rPr lang="en-US" dirty="0" smtClean="0"/>
              <a:t>Child and </a:t>
            </a:r>
            <a:r>
              <a:rPr lang="en-US" dirty="0"/>
              <a:t>Adolescent Therapy have been accepted in </a:t>
            </a:r>
            <a:r>
              <a:rPr lang="en-US" dirty="0" smtClean="0"/>
              <a:t>this </a:t>
            </a:r>
            <a:r>
              <a:rPr lang="en-CA" dirty="0" smtClean="0"/>
              <a:t>category</a:t>
            </a:r>
            <a:r>
              <a:rPr lang="en-CA" dirty="0"/>
              <a:t>.</a:t>
            </a:r>
          </a:p>
        </p:txBody>
      </p:sp>
    </p:spTree>
    <p:extLst>
      <p:ext uri="{BB962C8B-B14F-4D97-AF65-F5344CB8AC3E}">
        <p14:creationId xmlns:p14="http://schemas.microsoft.com/office/powerpoint/2010/main" val="3899237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2842</Words>
  <Application>Microsoft Office PowerPoint</Application>
  <PresentationFormat>Widescreen</PresentationFormat>
  <Paragraphs>250</Paragraphs>
  <Slides>61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61</vt:i4>
      </vt:variant>
    </vt:vector>
  </HeadingPairs>
  <TitlesOfParts>
    <vt:vector size="65" baseType="lpstr">
      <vt:lpstr>Arial</vt:lpstr>
      <vt:lpstr>Calibri</vt:lpstr>
      <vt:lpstr>Calibri Light</vt:lpstr>
      <vt:lpstr>Office Theme</vt:lpstr>
      <vt:lpstr>Professional Organizations and the CRPO Information Session</vt:lpstr>
      <vt:lpstr>PowerPoint Presentation</vt:lpstr>
      <vt:lpstr>Professional Organizations</vt:lpstr>
      <vt:lpstr>American Association for Marriage and Family Therapy  (AAMFT)</vt:lpstr>
      <vt:lpstr>Membership Categories </vt:lpstr>
      <vt:lpstr>Clinical Fellow Membership Evaluative Requirements</vt:lpstr>
      <vt:lpstr>PowerPoint Presentation</vt:lpstr>
      <vt:lpstr>Curriculum Requirements</vt:lpstr>
      <vt:lpstr>PowerPoint Presentation</vt:lpstr>
      <vt:lpstr>PowerPoint Presentation</vt:lpstr>
      <vt:lpstr>PowerPoint Presentation</vt:lpstr>
      <vt:lpstr>PowerPoint Presentation</vt:lpstr>
      <vt:lpstr>Post Graduation Requirements</vt:lpstr>
      <vt:lpstr>Post Graduation requirements:</vt:lpstr>
      <vt:lpstr>Steps to take:</vt:lpstr>
      <vt:lpstr>Advantages of membership:</vt:lpstr>
      <vt:lpstr>Tyndale Courses</vt:lpstr>
      <vt:lpstr>AAMFT Contact Person</vt:lpstr>
      <vt:lpstr>Our Canadian History:</vt:lpstr>
      <vt:lpstr>PowerPoint Presentation</vt:lpstr>
      <vt:lpstr>AAMFT Advantages and Disadvantages</vt:lpstr>
      <vt:lpstr>CAMFT</vt:lpstr>
      <vt:lpstr>PowerPoint Presentation</vt:lpstr>
      <vt:lpstr>PowerPoint Presentation</vt:lpstr>
      <vt:lpstr>PowerPoint Presentation</vt:lpstr>
      <vt:lpstr>PowerPoint Presentation</vt:lpstr>
      <vt:lpstr>Two Categories in COMFTE:</vt:lpstr>
      <vt:lpstr>OAMFT</vt:lpstr>
      <vt:lpstr>PowerPoint Presentation</vt:lpstr>
      <vt:lpstr>History</vt:lpstr>
      <vt:lpstr>PowerPoint Presentation</vt:lpstr>
      <vt:lpstr>PowerPoint Presentation</vt:lpstr>
      <vt:lpstr>PowerPoint Presentation</vt:lpstr>
      <vt:lpstr>Your Choices – Our Opinions:</vt:lpstr>
      <vt:lpstr>PowerPoint Presentation</vt:lpstr>
      <vt:lpstr>Options:</vt:lpstr>
      <vt:lpstr>CRPO</vt:lpstr>
      <vt:lpstr>PowerPoint Presentation</vt:lpstr>
      <vt:lpstr>Controlled Act of Psychotherapy</vt:lpstr>
      <vt:lpstr>PowerPoint Presentation</vt:lpstr>
      <vt:lpstr>PowerPoint Presentation</vt:lpstr>
      <vt:lpstr>PowerPoint Presentation</vt:lpstr>
      <vt:lpstr>Who is a “regular applicant”? </vt:lpstr>
      <vt:lpstr>PowerPoint Presentation</vt:lpstr>
      <vt:lpstr>PowerPoint Presentation</vt:lpstr>
      <vt:lpstr>PowerPoint Presentation</vt:lpstr>
      <vt:lpstr>Registration requirements for regular applicants </vt:lpstr>
      <vt:lpstr>Qualifying Members:</vt:lpstr>
      <vt:lpstr>Qualifying Members </vt:lpstr>
      <vt:lpstr>RP Qualifying Members:</vt:lpstr>
      <vt:lpstr>PowerPoint Presentation</vt:lpstr>
      <vt:lpstr>Order of Steps to become a Registered Psychotherapists (Qualifying)</vt:lpstr>
      <vt:lpstr>Registered Psychotherapists under supervision:</vt:lpstr>
      <vt:lpstr>PowerPoint Presentation</vt:lpstr>
      <vt:lpstr>PowerPoint Presentation</vt:lpstr>
      <vt:lpstr>PowerPoint Presentation</vt:lpstr>
      <vt:lpstr>Registered Psychotherapist Independent practice:</vt:lpstr>
      <vt:lpstr>PowerPoint Presentation</vt:lpstr>
      <vt:lpstr>PowerPoint Presentation</vt:lpstr>
      <vt:lpstr>PowerPoint Presentation</vt:lpstr>
      <vt:lpstr>Safe &amp; Effective Use of Self Category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Organizations and the CRPO Information Session</dc:title>
  <dc:creator>Sue Ellfeldt</dc:creator>
  <cp:lastModifiedBy>Sue Ellfeldt</cp:lastModifiedBy>
  <cp:revision>26</cp:revision>
  <dcterms:created xsi:type="dcterms:W3CDTF">2020-08-30T19:58:01Z</dcterms:created>
  <dcterms:modified xsi:type="dcterms:W3CDTF">2020-10-01T15:20:05Z</dcterms:modified>
</cp:coreProperties>
</file>